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56" r:id="rId5"/>
  </p:sldMasterIdLst>
  <p:notesMasterIdLst>
    <p:notesMasterId r:id="rId31"/>
  </p:notesMasterIdLst>
  <p:sldIdLst>
    <p:sldId id="257" r:id="rId6"/>
    <p:sldId id="445" r:id="rId7"/>
    <p:sldId id="446" r:id="rId8"/>
    <p:sldId id="448" r:id="rId9"/>
    <p:sldId id="449" r:id="rId10"/>
    <p:sldId id="450" r:id="rId11"/>
    <p:sldId id="451" r:id="rId12"/>
    <p:sldId id="452" r:id="rId13"/>
    <p:sldId id="453" r:id="rId14"/>
    <p:sldId id="454" r:id="rId15"/>
    <p:sldId id="455" r:id="rId16"/>
    <p:sldId id="456" r:id="rId17"/>
    <p:sldId id="457" r:id="rId18"/>
    <p:sldId id="465" r:id="rId19"/>
    <p:sldId id="466" r:id="rId20"/>
    <p:sldId id="467" r:id="rId21"/>
    <p:sldId id="458" r:id="rId22"/>
    <p:sldId id="459" r:id="rId23"/>
    <p:sldId id="460" r:id="rId24"/>
    <p:sldId id="461" r:id="rId25"/>
    <p:sldId id="462" r:id="rId26"/>
    <p:sldId id="463" r:id="rId27"/>
    <p:sldId id="464" r:id="rId28"/>
    <p:sldId id="429" r:id="rId29"/>
    <p:sldId id="426" r:id="rId30"/>
  </p:sldIdLst>
  <p:sldSz cx="12192000" cy="6858000"/>
  <p:notesSz cx="6858000" cy="9144000"/>
  <p:embeddedFontLst>
    <p:embeddedFont>
      <p:font typeface="Tahoma" panose="020B0604030504040204" pitchFamily="34" charset="0"/>
      <p:regular r:id="rId32"/>
      <p:bold r:id="rId33"/>
    </p:embeddedFont>
    <p:embeddedFont>
      <p:font typeface="Open Sans" panose="020B0606030504020204" pitchFamily="34" charset="0"/>
      <p:regular r:id="rId34"/>
      <p:bold r:id="rId35"/>
      <p:italic r:id="rId36"/>
      <p:boldItalic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Gill Sans MT" panose="020B0502020104020203" pitchFamily="34" charset="0"/>
      <p:regular r:id="rId46"/>
      <p:bold r:id="rId47"/>
      <p:italic r:id="rId48"/>
      <p:boldItalic r:id="rId49"/>
    </p:embeddedFont>
    <p:embeddedFont>
      <p:font typeface="Calibri Light" panose="020F0302020204030204" pitchFamily="34" charset="0"/>
      <p:regular r:id="rId50"/>
      <p:italic r:id="rId51"/>
    </p:embeddedFont>
    <p:embeddedFont>
      <p:font typeface="Proxima Nova Black" panose="02000506030000020004" pitchFamily="2" charset="0"/>
      <p:bold r:id="rId52"/>
    </p:embeddedFont>
    <p:embeddedFont>
      <p:font typeface="Calibri" panose="020F0502020204030204" pitchFamily="34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286E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6" autoAdjust="0"/>
    <p:restoredTop sz="93979" autoAdjust="0"/>
  </p:normalViewPr>
  <p:slideViewPr>
    <p:cSldViewPr snapToGrid="0">
      <p:cViewPr varScale="1">
        <p:scale>
          <a:sx n="69" d="100"/>
          <a:sy n="69" d="100"/>
        </p:scale>
        <p:origin x="40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font" Target="fonts/font8.fntdata"/><Relationship Id="rId21" Type="http://schemas.openxmlformats.org/officeDocument/2006/relationships/slide" Target="slides/slide16.xml"/><Relationship Id="rId34" Type="http://schemas.openxmlformats.org/officeDocument/2006/relationships/font" Target="fonts/font3.fntdata"/><Relationship Id="rId42" Type="http://schemas.openxmlformats.org/officeDocument/2006/relationships/font" Target="fonts/font11.fntdata"/><Relationship Id="rId47" Type="http://schemas.openxmlformats.org/officeDocument/2006/relationships/font" Target="fonts/font16.fntdata"/><Relationship Id="rId50" Type="http://schemas.openxmlformats.org/officeDocument/2006/relationships/font" Target="fonts/font19.fntdata"/><Relationship Id="rId55" Type="http://schemas.openxmlformats.org/officeDocument/2006/relationships/font" Target="fonts/font24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font" Target="fonts/font2.fntdata"/><Relationship Id="rId38" Type="http://schemas.openxmlformats.org/officeDocument/2006/relationships/font" Target="fonts/font7.fntdata"/><Relationship Id="rId46" Type="http://schemas.openxmlformats.org/officeDocument/2006/relationships/font" Target="fonts/font15.fntdata"/><Relationship Id="rId59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41" Type="http://schemas.openxmlformats.org/officeDocument/2006/relationships/font" Target="fonts/font10.fntdata"/><Relationship Id="rId54" Type="http://schemas.openxmlformats.org/officeDocument/2006/relationships/font" Target="fonts/font23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font" Target="fonts/font1.fntdata"/><Relationship Id="rId37" Type="http://schemas.openxmlformats.org/officeDocument/2006/relationships/font" Target="fonts/font6.fntdata"/><Relationship Id="rId40" Type="http://schemas.openxmlformats.org/officeDocument/2006/relationships/font" Target="fonts/font9.fntdata"/><Relationship Id="rId45" Type="http://schemas.openxmlformats.org/officeDocument/2006/relationships/font" Target="fonts/font14.fntdata"/><Relationship Id="rId53" Type="http://schemas.openxmlformats.org/officeDocument/2006/relationships/font" Target="fonts/font22.fntdata"/><Relationship Id="rId58" Type="http://schemas.openxmlformats.org/officeDocument/2006/relationships/viewProps" Target="view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font" Target="fonts/font5.fntdata"/><Relationship Id="rId49" Type="http://schemas.openxmlformats.org/officeDocument/2006/relationships/font" Target="fonts/font18.fntdata"/><Relationship Id="rId57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notesMaster" Target="notesMasters/notesMaster1.xml"/><Relationship Id="rId44" Type="http://schemas.openxmlformats.org/officeDocument/2006/relationships/font" Target="fonts/font13.fntdata"/><Relationship Id="rId52" Type="http://schemas.openxmlformats.org/officeDocument/2006/relationships/font" Target="fonts/font21.fntdata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font" Target="fonts/font4.fntdata"/><Relationship Id="rId43" Type="http://schemas.openxmlformats.org/officeDocument/2006/relationships/font" Target="fonts/font12.fntdata"/><Relationship Id="rId48" Type="http://schemas.openxmlformats.org/officeDocument/2006/relationships/font" Target="fonts/font17.fntdata"/><Relationship Id="rId56" Type="http://schemas.openxmlformats.org/officeDocument/2006/relationships/font" Target="fonts/font25.fntdata"/><Relationship Id="rId8" Type="http://schemas.openxmlformats.org/officeDocument/2006/relationships/slide" Target="slides/slide3.xml"/><Relationship Id="rId51" Type="http://schemas.openxmlformats.org/officeDocument/2006/relationships/font" Target="fonts/font20.fntdata"/><Relationship Id="rId3" Type="http://schemas.openxmlformats.org/officeDocument/2006/relationships/customXml" Target="../customXml/item3.xml"/></Relationships>
</file>

<file path=ppt/media/image10.jpeg>
</file>

<file path=ppt/media/image2.jp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F6125E-AF8E-4209-A6F0-DC592132C45A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F38974-CCD2-4903-937A-4C4E57030F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8340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 Comprehensions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(</a:t>
            </a:r>
            <a:r>
              <a:rPr lang="uk-UA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Синаксичний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цукор) -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</a:t>
            </a:r>
            <a:r>
              <a:rPr lang="uk-UA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спосіб компактного опису операцій по роботі зі списками.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 Comprehensions</a:t>
            </a:r>
            <a:r>
              <a:rPr lang="uk-UA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uk-UA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повертають список</a:t>
            </a:r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1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uk-UA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fake_lottery_numbers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dirty="0" smtClean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en-US" altLang="uk-UA" b="1" dirty="0" smtClean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n </a:t>
            </a:r>
            <a:r>
              <a:rPr lang="en-US" altLang="uk-UA" b="1" dirty="0" smtClean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dirty="0" smtClean="0">
                <a:latin typeface="Arial" panose="020B0604020202020204" pitchFamily="34" charset="0"/>
              </a:rPr>
              <a:t> </a:t>
            </a:r>
            <a:endParaRPr lang="uk-UA" sz="1200" b="1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</a:t>
            </a:r>
            <a:r>
              <a:rPr lang="uk-UA" dirty="0" smtClean="0"/>
              <a:t> = </a:t>
            </a:r>
            <a:r>
              <a:rPr lang="en-US" dirty="0" smtClean="0"/>
              <a:t>[n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en-US" dirty="0" smtClean="0"/>
              <a:t> 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en-US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range</a:t>
            </a:r>
            <a:r>
              <a:rPr lang="en-US" dirty="0" smtClean="0"/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</a:t>
            </a:r>
            <a:r>
              <a:rPr lang="en-US" dirty="0" smtClean="0"/>
              <a:t>,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10000</a:t>
            </a:r>
            <a:r>
              <a:rPr lang="en-US" dirty="0" smtClean="0"/>
              <a:t>)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dirty="0" smtClean="0"/>
              <a:t> n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%</a:t>
            </a:r>
            <a:r>
              <a:rPr lang="en-US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</a:t>
            </a:r>
            <a:r>
              <a:rPr lang="en-US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==</a:t>
            </a:r>
            <a:r>
              <a:rPr lang="en-US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en-US" dirty="0" smtClean="0"/>
              <a:t>]</a:t>
            </a:r>
          </a:p>
          <a:p>
            <a:r>
              <a:rPr lang="en-US" dirty="0" smtClean="0"/>
              <a:t>list</a:t>
            </a:r>
            <a:r>
              <a:rPr lang="en-US" baseline="0" dirty="0" smtClean="0"/>
              <a:t> = [</a:t>
            </a:r>
            <a:r>
              <a:rPr lang="en-US" baseline="0" dirty="0" err="1" smtClean="0"/>
              <a:t>random.random</a:t>
            </a:r>
            <a:r>
              <a:rPr lang="en-US" baseline="0" dirty="0" smtClean="0"/>
              <a:t>() </a:t>
            </a:r>
            <a:r>
              <a:rPr lang="en-US" b="1" baseline="0" dirty="0" smtClean="0"/>
              <a:t>for</a:t>
            </a:r>
            <a:r>
              <a:rPr lang="en-US" baseline="0" dirty="0" smtClean="0"/>
              <a:t> i </a:t>
            </a:r>
            <a:r>
              <a:rPr lang="en-US" b="1" baseline="0" dirty="0" smtClean="0"/>
              <a:t>in</a:t>
            </a:r>
            <a:r>
              <a:rPr lang="en-US" baseline="0" dirty="0" smtClean="0"/>
              <a:t> range(100)]</a:t>
            </a:r>
          </a:p>
          <a:p>
            <a:endParaRPr lang="en-US" baseline="0" dirty="0" smtClean="0"/>
          </a:p>
          <a:p>
            <a:endParaRPr lang="en-US" baseline="0" dirty="0" smtClean="0"/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a for loop that flattens a matrix (a list of lists):</a:t>
            </a:r>
          </a:p>
          <a:p>
            <a:pPr fontAlgn="base"/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flattened</a:t>
            </a:r>
            <a:r>
              <a:rPr lang="en-US" dirty="0" smtClean="0"/>
              <a:t> =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[]</a:t>
            </a:r>
          </a:p>
          <a:p>
            <a:pPr fontAlgn="base"/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dirty="0" smtClean="0"/>
              <a:t>:</a:t>
            </a:r>
          </a:p>
          <a:p>
            <a:pPr fontAlgn="base"/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en-US" dirty="0" smtClean="0"/>
              <a:t>:</a:t>
            </a:r>
          </a:p>
          <a:p>
            <a:pPr fontAlgn="base"/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    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flattened</a:t>
            </a:r>
            <a:r>
              <a:rPr lang="en-US" dirty="0" err="1" smtClean="0"/>
              <a:t>.append</a:t>
            </a:r>
            <a:r>
              <a:rPr lang="en-US" dirty="0" smtClean="0"/>
              <a:t>(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dirty="0" smtClean="0"/>
              <a:t>)</a:t>
            </a:r>
          </a:p>
          <a:p>
            <a:pPr fontAlgn="base"/>
            <a:endParaRPr 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fontAlgn="base"/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Here’s a list comprehension that does the same thing:</a:t>
            </a:r>
          </a:p>
          <a:p>
            <a:endParaRPr lang="en-US" sz="1200" b="1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flattened</a:t>
            </a:r>
            <a:r>
              <a:rPr lang="en-US" dirty="0" smtClean="0"/>
              <a:t> =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dirty="0" smtClean="0"/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matrix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for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]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list = [(x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dirty="0" smtClean="0"/>
              <a:t>y)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x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range</a:t>
            </a:r>
            <a:r>
              <a:rPr lang="en-US" dirty="0" smtClean="0"/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1, 10</a:t>
            </a:r>
            <a:r>
              <a:rPr lang="en-US" dirty="0" smtClean="0"/>
              <a:t>)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y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range</a:t>
            </a:r>
            <a:r>
              <a:rPr lang="en-US" dirty="0" smtClean="0"/>
              <a:t>(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1, 10</a:t>
            </a:r>
            <a:r>
              <a:rPr lang="en-US" dirty="0" smtClean="0"/>
              <a:t>) 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if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dirty="0" smtClean="0"/>
              <a:t>x % y ==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</a:t>
            </a:r>
            <a:r>
              <a:rPr lang="en-US" dirty="0" smtClean="0"/>
              <a:t>]</a:t>
            </a:r>
            <a:endParaRPr lang="uk-U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2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9326093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В</a:t>
            </a:r>
            <a:r>
              <a:rPr lang="uk-UA" baseline="0" dirty="0" smtClean="0"/>
              <a:t> мові </a:t>
            </a:r>
            <a:r>
              <a:rPr lang="uk-UA" baseline="0" dirty="0" err="1" smtClean="0"/>
              <a:t>Пайтон</a:t>
            </a:r>
            <a:r>
              <a:rPr lang="uk-UA" baseline="0" dirty="0" smtClean="0"/>
              <a:t>, також є вирази-генератори, які мають схожий синтаксис з </a:t>
            </a:r>
            <a:r>
              <a:rPr lang="en-US" baseline="0" dirty="0" smtClean="0"/>
              <a:t>List Comprehensions (</a:t>
            </a:r>
            <a:r>
              <a:rPr lang="uk-UA" baseline="0" dirty="0" smtClean="0"/>
              <a:t>спискові включення)  але повертають об</a:t>
            </a:r>
            <a:r>
              <a:rPr lang="en-US" baseline="0" dirty="0" smtClean="0"/>
              <a:t>’</a:t>
            </a:r>
            <a:r>
              <a:rPr lang="uk-UA" baseline="0" dirty="0" err="1" smtClean="0"/>
              <a:t>єкт</a:t>
            </a:r>
            <a:r>
              <a:rPr lang="en-US" baseline="0" dirty="0" smtClean="0"/>
              <a:t> </a:t>
            </a:r>
            <a:r>
              <a:rPr lang="uk-UA" baseline="0" dirty="0" err="1" smtClean="0"/>
              <a:t>ітератор</a:t>
            </a:r>
            <a:r>
              <a:rPr lang="uk-UA" baseline="0" dirty="0" smtClean="0"/>
              <a:t>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fairly simple to create a generator in Python. It is as easy as defining a normal function with </a:t>
            </a:r>
            <a:r>
              <a:rPr lang="en-US" dirty="0" smtClean="0"/>
              <a:t>yield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 instead of a </a:t>
            </a:r>
            <a:r>
              <a:rPr lang="en-US" dirty="0" smtClean="0"/>
              <a:t>return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575705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It is fairly simple to create a generator in Python. It is as easy as defining a normal function with </a:t>
            </a:r>
            <a:r>
              <a:rPr lang="en-US" b="1" dirty="0" smtClean="0"/>
              <a:t>yield</a:t>
            </a:r>
            <a:r>
              <a:rPr lang="en-US" dirty="0" smtClean="0"/>
              <a:t> statement instead of a </a:t>
            </a:r>
            <a:r>
              <a:rPr lang="en-US" b="1" dirty="0" smtClean="0"/>
              <a:t>return</a:t>
            </a:r>
            <a:r>
              <a:rPr lang="en-US" dirty="0" smtClean="0"/>
              <a:t> statement.</a:t>
            </a:r>
          </a:p>
          <a:p>
            <a:endParaRPr lang="en-US" dirty="0" smtClean="0"/>
          </a:p>
          <a:p>
            <a:r>
              <a:rPr lang="en-US" dirty="0" smtClean="0"/>
              <a:t>If a function contains at least one yield statement (it may contain other yield or return statements), it becomes a generator function. Both yield and return will return some value from a function.</a:t>
            </a:r>
          </a:p>
          <a:p>
            <a:endParaRPr lang="en-US" dirty="0" smtClean="0"/>
          </a:p>
          <a:p>
            <a:r>
              <a:rPr lang="en-US" dirty="0" smtClean="0"/>
              <a:t>The difference is that, while a return statement terminates a function entirely, yield statement pauses the function saving all its states and later continues from there on successive calls.</a:t>
            </a:r>
          </a:p>
          <a:p>
            <a:endParaRPr lang="en-US" dirty="0" smtClean="0"/>
          </a:p>
          <a:p>
            <a:r>
              <a:rPr lang="en-US" dirty="0" smtClean="0"/>
              <a:t>https://www.programiz.com/python-programming/generator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18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12862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709961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Декоратор</a:t>
            </a:r>
            <a:r>
              <a:rPr lang="uk-UA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—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це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по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суті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"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обгортки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",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які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дають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нам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можливість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змінити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поведінку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функції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не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змінюючи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ru-RU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її</a:t>
            </a:r>
            <a:r>
              <a:rPr lang="ru-RU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код.</a:t>
            </a:r>
            <a:endParaRPr lang="uk-UA" dirty="0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20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121910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 class creates a new local namespace where all its attributes are defined. Attributes may be data or functions.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621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Зреалізуйте</a:t>
            </a:r>
            <a:r>
              <a:rPr lang="uk-UA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функцію </a:t>
            </a:r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zip </a:t>
            </a:r>
            <a:r>
              <a:rPr lang="uk-UA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за допомогою  </a:t>
            </a:r>
          </a:p>
          <a:p>
            <a:r>
              <a:rPr lang="en-US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list comprehension </a:t>
            </a:r>
            <a:r>
              <a:rPr lang="uk-UA" sz="1200" b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якщо на вхід ви отримуєте списки різних довжин:</a:t>
            </a:r>
          </a:p>
          <a:p>
            <a:endParaRPr lang="uk-UA" sz="1200" b="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 = 'abcd'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 = (10, 20, 30)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shortest_sequence_range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(*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return range(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(sorted(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args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key=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len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)[0]))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 = [(s[i], t[i]) for i in 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shortest_sequence_range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s,t</a:t>
            </a: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)]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/>
            </a:r>
            <a:b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for item in g:</a:t>
            </a:r>
          </a:p>
          <a:p>
            <a:r>
              <a:rPr lang="en-US" sz="1200" b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print(item)</a:t>
            </a:r>
            <a:endParaRPr lang="en-US" sz="1200" b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273027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 need to assign the lambda to a name, use a </a:t>
            </a:r>
            <a:r>
              <a:rPr lang="en-US" dirty="0" err="1" smtClean="0"/>
              <a:t>def</a:t>
            </a:r>
            <a:r>
              <a:rPr lang="en-US" dirty="0" smtClean="0"/>
              <a:t> instead. </a:t>
            </a:r>
            <a:r>
              <a:rPr lang="en-US" dirty="0" err="1" smtClean="0"/>
              <a:t>defs</a:t>
            </a:r>
            <a:r>
              <a:rPr lang="en-US" dirty="0" smtClean="0"/>
              <a:t> are just syntactic sugar for an assignment, so the result is the same, and they are a lot more flexible and readable.</a:t>
            </a:r>
          </a:p>
          <a:p>
            <a:endParaRPr lang="en-US" dirty="0" smtClean="0"/>
          </a:p>
          <a:p>
            <a:r>
              <a:rPr lang="en-US" dirty="0" smtClean="0"/>
              <a:t>lambdas can be used for use once, throw away functions which won't have a name.</a:t>
            </a:r>
          </a:p>
          <a:p>
            <a:endParaRPr lang="en-US" dirty="0" smtClean="0"/>
          </a:p>
          <a:p>
            <a:r>
              <a:rPr lang="en-US" dirty="0" smtClean="0"/>
              <a:t>However, this use case is very rare. You rarely need to pass around unnamed function objects.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builtins</a:t>
            </a:r>
            <a:r>
              <a:rPr lang="en-US" dirty="0" smtClean="0"/>
              <a:t> map() and filter() need function objects, but list comprehensions and generator expressions are generally more readable than those functions and can cover all use cases, without the need of lambdas.</a:t>
            </a:r>
          </a:p>
          <a:p>
            <a:endParaRPr lang="en-US" dirty="0" smtClean="0"/>
          </a:p>
          <a:p>
            <a:r>
              <a:rPr lang="en-US" dirty="0" smtClean="0"/>
              <a:t>For the cases you really need a small function object, you should use the operator module functions, like </a:t>
            </a:r>
            <a:r>
              <a:rPr lang="en-US" dirty="0" err="1" smtClean="0"/>
              <a:t>operator.add</a:t>
            </a:r>
            <a:r>
              <a:rPr lang="en-US" dirty="0" smtClean="0"/>
              <a:t> instead of lambda x, y: x + y</a:t>
            </a:r>
          </a:p>
          <a:p>
            <a:endParaRPr lang="en-US" dirty="0" smtClean="0"/>
          </a:p>
          <a:p>
            <a:r>
              <a:rPr lang="en-US" dirty="0" smtClean="0"/>
              <a:t>If you still need some lambda not covered, you might consider writing a </a:t>
            </a:r>
            <a:r>
              <a:rPr lang="en-US" dirty="0" err="1" smtClean="0"/>
              <a:t>def</a:t>
            </a:r>
            <a:r>
              <a:rPr lang="en-US" dirty="0" smtClean="0"/>
              <a:t>, just to be more readable. If the function is more complex than the ones at operator module, a </a:t>
            </a:r>
            <a:r>
              <a:rPr lang="en-US" dirty="0" err="1" smtClean="0"/>
              <a:t>def</a:t>
            </a:r>
            <a:r>
              <a:rPr lang="en-US" dirty="0" smtClean="0"/>
              <a:t> is probably better.</a:t>
            </a:r>
          </a:p>
          <a:p>
            <a:endParaRPr lang="en-US" dirty="0" smtClean="0"/>
          </a:p>
          <a:p>
            <a:r>
              <a:rPr lang="en-US" dirty="0" smtClean="0"/>
              <a:t>So, real world good lambda use cases are very rare.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87978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If you need to assign the lambda to a name, use a </a:t>
            </a:r>
            <a:r>
              <a:rPr lang="en-US" dirty="0" err="1" smtClean="0"/>
              <a:t>def</a:t>
            </a:r>
            <a:r>
              <a:rPr lang="en-US" dirty="0" smtClean="0"/>
              <a:t> instead. </a:t>
            </a:r>
            <a:r>
              <a:rPr lang="en-US" dirty="0" err="1" smtClean="0"/>
              <a:t>defs</a:t>
            </a:r>
            <a:r>
              <a:rPr lang="en-US" dirty="0" smtClean="0"/>
              <a:t> are just syntactic sugar for an assignment, so the result is the same, and they are a lot more flexible and readable.</a:t>
            </a:r>
          </a:p>
          <a:p>
            <a:endParaRPr lang="en-US" dirty="0" smtClean="0"/>
          </a:p>
          <a:p>
            <a:r>
              <a:rPr lang="en-US" dirty="0" smtClean="0"/>
              <a:t>lambdas can be used for use once, throw away functions which won't have a name.</a:t>
            </a:r>
          </a:p>
          <a:p>
            <a:endParaRPr lang="en-US" dirty="0" smtClean="0"/>
          </a:p>
          <a:p>
            <a:r>
              <a:rPr lang="en-US" dirty="0" smtClean="0"/>
              <a:t>However, this use case is very rare. You rarely need to pass around unnamed function objects.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err="1" smtClean="0"/>
              <a:t>builtins</a:t>
            </a:r>
            <a:r>
              <a:rPr lang="en-US" dirty="0" smtClean="0"/>
              <a:t> map() and filter() need function objects, but list comprehensions and generator expressions are generally more readable than those functions and can cover all use cases, without the need of lambdas.</a:t>
            </a:r>
          </a:p>
          <a:p>
            <a:endParaRPr lang="en-US" dirty="0" smtClean="0"/>
          </a:p>
          <a:p>
            <a:r>
              <a:rPr lang="en-US" dirty="0" smtClean="0"/>
              <a:t>For the cases you really need a small function object, you should use the operator module functions, like </a:t>
            </a:r>
            <a:r>
              <a:rPr lang="en-US" dirty="0" err="1" smtClean="0"/>
              <a:t>operator.add</a:t>
            </a:r>
            <a:r>
              <a:rPr lang="en-US" dirty="0" smtClean="0"/>
              <a:t> instead of lambda x, y: x + y</a:t>
            </a:r>
          </a:p>
          <a:p>
            <a:endParaRPr lang="en-US" dirty="0" smtClean="0"/>
          </a:p>
          <a:p>
            <a:r>
              <a:rPr lang="en-US" dirty="0" smtClean="0"/>
              <a:t>If you still need some lambda not covered, you might consider writing a </a:t>
            </a:r>
            <a:r>
              <a:rPr lang="en-US" dirty="0" err="1" smtClean="0"/>
              <a:t>def</a:t>
            </a:r>
            <a:r>
              <a:rPr lang="en-US" dirty="0" smtClean="0"/>
              <a:t>, just to be more readable. If the function is more complex than the ones at operator module, a </a:t>
            </a:r>
            <a:r>
              <a:rPr lang="en-US" dirty="0" err="1" smtClean="0"/>
              <a:t>def</a:t>
            </a:r>
            <a:r>
              <a:rPr lang="en-US" dirty="0" smtClean="0"/>
              <a:t> is probably better.</a:t>
            </a:r>
          </a:p>
          <a:p>
            <a:endParaRPr lang="en-US" dirty="0" smtClean="0"/>
          </a:p>
          <a:p>
            <a:r>
              <a:rPr lang="en-US" dirty="0" smtClean="0"/>
              <a:t>So, real world good lambda use cases are very rare.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7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200329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Заміна елементів одного списку на елементи іншого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9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416128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В</a:t>
            </a:r>
            <a:r>
              <a:rPr lang="uk-UA" baseline="0" dirty="0" smtClean="0"/>
              <a:t> мові </a:t>
            </a:r>
            <a:r>
              <a:rPr lang="uk-UA" baseline="0" dirty="0" err="1" smtClean="0"/>
              <a:t>Пайтон</a:t>
            </a:r>
            <a:r>
              <a:rPr lang="uk-UA" baseline="0" dirty="0" smtClean="0"/>
              <a:t>, також є вирази-генератори, які мають схожий синтаксис з </a:t>
            </a:r>
            <a:r>
              <a:rPr lang="en-US" baseline="0" dirty="0" smtClean="0"/>
              <a:t>List Comprehensions (</a:t>
            </a:r>
            <a:r>
              <a:rPr lang="uk-UA" baseline="0" dirty="0" smtClean="0"/>
              <a:t>спискові включення)  але повертають об</a:t>
            </a:r>
            <a:r>
              <a:rPr lang="en-US" baseline="0" dirty="0" smtClean="0"/>
              <a:t>’</a:t>
            </a:r>
            <a:r>
              <a:rPr lang="uk-UA" baseline="0" dirty="0" err="1" smtClean="0"/>
              <a:t>єкт</a:t>
            </a:r>
            <a:r>
              <a:rPr lang="en-US" baseline="0" dirty="0" smtClean="0"/>
              <a:t> </a:t>
            </a:r>
            <a:r>
              <a:rPr lang="uk-UA" baseline="0" dirty="0" err="1" smtClean="0"/>
              <a:t>ітератор</a:t>
            </a:r>
            <a:r>
              <a:rPr lang="uk-UA" baseline="0" dirty="0" smtClean="0"/>
              <a:t>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fairly simple to create a generator in Python. It is as easy as defining a normal function with </a:t>
            </a:r>
            <a:r>
              <a:rPr lang="en-US" dirty="0" smtClean="0"/>
              <a:t>yield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 instead of a </a:t>
            </a:r>
            <a:r>
              <a:rPr lang="en-US" dirty="0" smtClean="0"/>
              <a:t>return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13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080281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В</a:t>
            </a:r>
            <a:r>
              <a:rPr lang="uk-UA" baseline="0" dirty="0" smtClean="0"/>
              <a:t> мові </a:t>
            </a:r>
            <a:r>
              <a:rPr lang="uk-UA" baseline="0" dirty="0" err="1" smtClean="0"/>
              <a:t>Пайтон</a:t>
            </a:r>
            <a:r>
              <a:rPr lang="uk-UA" baseline="0" dirty="0" smtClean="0"/>
              <a:t>, також є вирази-генератори, які мають схожий синтаксис з </a:t>
            </a:r>
            <a:r>
              <a:rPr lang="en-US" baseline="0" dirty="0" smtClean="0"/>
              <a:t>List Comprehensions (</a:t>
            </a:r>
            <a:r>
              <a:rPr lang="uk-UA" baseline="0" dirty="0" smtClean="0"/>
              <a:t>спискові включення)  але повертають об</a:t>
            </a:r>
            <a:r>
              <a:rPr lang="en-US" baseline="0" dirty="0" smtClean="0"/>
              <a:t>’</a:t>
            </a:r>
            <a:r>
              <a:rPr lang="uk-UA" baseline="0" dirty="0" err="1" smtClean="0"/>
              <a:t>єкт</a:t>
            </a:r>
            <a:r>
              <a:rPr lang="en-US" baseline="0" dirty="0" smtClean="0"/>
              <a:t> </a:t>
            </a:r>
            <a:r>
              <a:rPr lang="uk-UA" baseline="0" dirty="0" err="1" smtClean="0"/>
              <a:t>ітератор</a:t>
            </a:r>
            <a:r>
              <a:rPr lang="uk-UA" baseline="0" dirty="0" smtClean="0"/>
              <a:t>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fairly simple to create a generator in Python. It is as easy as defining a normal function with </a:t>
            </a:r>
            <a:r>
              <a:rPr lang="en-US" dirty="0" smtClean="0"/>
              <a:t>yield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 instead of a </a:t>
            </a:r>
            <a:r>
              <a:rPr lang="en-US" dirty="0" smtClean="0"/>
              <a:t>return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14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606017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В</a:t>
            </a:r>
            <a:r>
              <a:rPr lang="uk-UA" baseline="0" dirty="0" smtClean="0"/>
              <a:t> мові </a:t>
            </a:r>
            <a:r>
              <a:rPr lang="uk-UA" baseline="0" dirty="0" err="1" smtClean="0"/>
              <a:t>Пайтон</a:t>
            </a:r>
            <a:r>
              <a:rPr lang="uk-UA" baseline="0" dirty="0" smtClean="0"/>
              <a:t>, також є вирази-генератори, які мають схожий синтаксис з </a:t>
            </a:r>
            <a:r>
              <a:rPr lang="en-US" baseline="0" dirty="0" smtClean="0"/>
              <a:t>List Comprehensions (</a:t>
            </a:r>
            <a:r>
              <a:rPr lang="uk-UA" baseline="0" dirty="0" smtClean="0"/>
              <a:t>спискові включення)  але повертають об</a:t>
            </a:r>
            <a:r>
              <a:rPr lang="en-US" baseline="0" dirty="0" smtClean="0"/>
              <a:t>’</a:t>
            </a:r>
            <a:r>
              <a:rPr lang="uk-UA" baseline="0" dirty="0" err="1" smtClean="0"/>
              <a:t>єкт</a:t>
            </a:r>
            <a:r>
              <a:rPr lang="en-US" baseline="0" dirty="0" smtClean="0"/>
              <a:t> </a:t>
            </a:r>
            <a:r>
              <a:rPr lang="uk-UA" baseline="0" dirty="0" err="1" smtClean="0"/>
              <a:t>ітератор</a:t>
            </a:r>
            <a:r>
              <a:rPr lang="uk-UA" baseline="0" dirty="0" smtClean="0"/>
              <a:t>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fairly simple to create a generator in Python. It is as easy as defining a normal function with </a:t>
            </a:r>
            <a:r>
              <a:rPr lang="en-US" dirty="0" smtClean="0"/>
              <a:t>yield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 instead of a </a:t>
            </a:r>
            <a:r>
              <a:rPr lang="en-US" dirty="0" smtClean="0"/>
              <a:t>return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15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5694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 smtClean="0"/>
              <a:t>В</a:t>
            </a:r>
            <a:r>
              <a:rPr lang="uk-UA" baseline="0" dirty="0" smtClean="0"/>
              <a:t> мові </a:t>
            </a:r>
            <a:r>
              <a:rPr lang="uk-UA" baseline="0" dirty="0" err="1" smtClean="0"/>
              <a:t>Пайтон</a:t>
            </a:r>
            <a:r>
              <a:rPr lang="uk-UA" baseline="0" dirty="0" smtClean="0"/>
              <a:t>, також є вирази-генератори, які мають схожий синтаксис з </a:t>
            </a:r>
            <a:r>
              <a:rPr lang="en-US" baseline="0" dirty="0" smtClean="0"/>
              <a:t>List Comprehensions (</a:t>
            </a:r>
            <a:r>
              <a:rPr lang="uk-UA" baseline="0" dirty="0" smtClean="0"/>
              <a:t>спискові включення)  але повертають об</a:t>
            </a:r>
            <a:r>
              <a:rPr lang="en-US" baseline="0" dirty="0" smtClean="0"/>
              <a:t>’</a:t>
            </a:r>
            <a:r>
              <a:rPr lang="uk-UA" baseline="0" dirty="0" err="1" smtClean="0"/>
              <a:t>єкт</a:t>
            </a:r>
            <a:r>
              <a:rPr lang="en-US" baseline="0" dirty="0" smtClean="0"/>
              <a:t> </a:t>
            </a:r>
            <a:r>
              <a:rPr lang="uk-UA" baseline="0" dirty="0" err="1" smtClean="0"/>
              <a:t>ітератор</a:t>
            </a:r>
            <a:r>
              <a:rPr lang="uk-UA" baseline="0" dirty="0" smtClean="0"/>
              <a:t> </a:t>
            </a:r>
            <a:endParaRPr lang="en-US" baseline="0" dirty="0" smtClean="0"/>
          </a:p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It is fairly simple to create a generator in Python. It is as easy as defining a normal function with </a:t>
            </a:r>
            <a:r>
              <a:rPr lang="en-US" dirty="0" smtClean="0"/>
              <a:t>yield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 instead of a </a:t>
            </a:r>
            <a:r>
              <a:rPr lang="en-US" dirty="0" smtClean="0"/>
              <a:t>return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statement.</a:t>
            </a:r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D26DE06-F3D2-4967-9E42-1EE18725EA77}" type="slidenum">
              <a:rPr lang="uk-UA" smtClean="0"/>
              <a:t>16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873434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7805855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90629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Lis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89"/>
            <a:ext cx="11565617" cy="4391025"/>
          </a:xfrm>
        </p:spPr>
        <p:txBody>
          <a:bodyPr/>
          <a:lstStyle>
            <a:lvl1pPr marL="228578" indent="-228578">
              <a:buClr>
                <a:schemeClr val="bg2"/>
              </a:buClr>
              <a:buFont typeface="Arial"/>
              <a:buChar char="•"/>
              <a:defRPr sz="2200"/>
            </a:lvl1pPr>
            <a:lvl2pPr marL="685734" indent="-228578">
              <a:buClr>
                <a:schemeClr val="bg2"/>
              </a:buClr>
              <a:buFont typeface="Arial"/>
              <a:buChar char="•"/>
              <a:defRPr sz="2200" baseline="0"/>
            </a:lvl2pPr>
            <a:lvl3pPr marL="1142886" indent="-228578">
              <a:buClr>
                <a:schemeClr val="bg2"/>
              </a:buClr>
              <a:buFont typeface="Arial"/>
              <a:buChar char="•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Arial"/>
              <a:buChar char="•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46350434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 (w/ bullets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2"/>
          <p:cNvSpPr>
            <a:spLocks noGrp="1"/>
          </p:cNvSpPr>
          <p:nvPr>
            <p:ph idx="1"/>
          </p:nvPr>
        </p:nvSpPr>
        <p:spPr>
          <a:xfrm>
            <a:off x="3072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 marL="266700" indent="-266700">
              <a:defRPr baseline="0"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buClr>
                <a:schemeClr val="tx1">
                  <a:lumMod val="65000"/>
                  <a:lumOff val="35000"/>
                </a:schemeClr>
              </a:buClr>
              <a:defRPr>
                <a:solidFill>
                  <a:schemeClr val="tx1">
                    <a:lumMod val="85000"/>
                    <a:lumOff val="1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 marL="971550" indent="-171450">
              <a:buClr>
                <a:schemeClr val="tx1">
                  <a:lumMod val="65000"/>
                  <a:lumOff val="35000"/>
                </a:schemeClr>
              </a:buClr>
              <a:buFont typeface="Arial" panose="020B0604020202020204" pitchFamily="34" charset="0"/>
              <a:buChar char="•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buClr>
                <a:srgbClr val="017EB8"/>
              </a:buClr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buClr>
                <a:schemeClr val="tx1">
                  <a:lumMod val="50000"/>
                  <a:lumOff val="50000"/>
                </a:schemeClr>
              </a:buCl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7" name="Title 3"/>
          <p:cNvSpPr>
            <a:spLocks noGrp="1"/>
          </p:cNvSpPr>
          <p:nvPr>
            <p:ph type="title"/>
          </p:nvPr>
        </p:nvSpPr>
        <p:spPr>
          <a:xfrm>
            <a:off x="307200" y="0"/>
            <a:ext cx="10972800" cy="914400"/>
          </a:xfrm>
        </p:spPr>
        <p:txBody>
          <a:bodyPr/>
          <a:lstStyle>
            <a:lvl1pPr algn="l">
              <a:defRPr baseline="0">
                <a:solidFill>
                  <a:srgbClr val="017EB8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uk-UA" dirty="0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DAD26DAE-CEB6-4838-B348-3780174E865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9072033" y="6443663"/>
            <a:ext cx="2844800" cy="3603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>
                <a:solidFill>
                  <a:schemeClr val="bg1"/>
                </a:solidFill>
                <a:latin typeface="Segoe UI" panose="020B0502040204020203" pitchFamily="34" charset="0"/>
                <a:ea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pPr>
              <a:defRPr/>
            </a:pPr>
            <a:fld id="{44499426-F32C-49EE-8436-0AA6AF0E293D}" type="slidenum">
              <a:rPr lang="uk-UA"/>
              <a:pPr>
                <a:defRPr/>
              </a:pPr>
              <a:t>‹#›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7060883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bl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914400"/>
            <a:ext cx="11582400" cy="6096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304800" y="1828800"/>
            <a:ext cx="11582400" cy="4724400"/>
          </a:xfrm>
        </p:spPr>
        <p:txBody>
          <a:bodyPr/>
          <a:lstStyle/>
          <a:p>
            <a:pPr lvl="0"/>
            <a:endParaRPr lang="uk-UA" noProof="0"/>
          </a:p>
        </p:txBody>
      </p:sp>
    </p:spTree>
    <p:extLst>
      <p:ext uri="{BB962C8B-B14F-4D97-AF65-F5344CB8AC3E}">
        <p14:creationId xmlns:p14="http://schemas.microsoft.com/office/powerpoint/2010/main" val="3164809040"/>
      </p:ext>
    </p:extLst>
  </p:cSld>
  <p:clrMapOvr>
    <a:masterClrMapping/>
  </p:clrMapOvr>
  <p:transition advTm="5000"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uk-UA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455441498"/>
      </p:ext>
    </p:extLst>
  </p:cSld>
  <p:clrMapOvr>
    <a:masterClrMapping/>
  </p:clrMapOvr>
  <p:transition advTm="500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2" y="1233488"/>
            <a:ext cx="11355761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11" name="Content Placeholder 4"/>
          <p:cNvSpPr>
            <a:spLocks noGrp="1"/>
          </p:cNvSpPr>
          <p:nvPr>
            <p:ph sz="half" idx="10" hasCustomPrompt="1"/>
          </p:nvPr>
        </p:nvSpPr>
        <p:spPr>
          <a:xfrm>
            <a:off x="412200" y="2034652"/>
            <a:ext cx="11352277" cy="4351338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  <a:p>
            <a:pPr lvl="4"/>
            <a:r>
              <a:rPr lang="en-US" dirty="0"/>
              <a:t>Fifth level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2032820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 hasCustomPrompt="1"/>
          </p:nvPr>
        </p:nvSpPr>
        <p:spPr>
          <a:xfrm>
            <a:off x="416561" y="1233488"/>
            <a:ext cx="11513504" cy="3425825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50" indent="-228584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914" indent="-228584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80" indent="-228584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 dirty="0"/>
              <a:t>Click to add text</a:t>
            </a:r>
            <a:endParaRPr lang="ru-RU" dirty="0"/>
          </a:p>
        </p:txBody>
      </p:sp>
      <p:sp>
        <p:nvSpPr>
          <p:cNvPr id="4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6560" y="343778"/>
            <a:ext cx="11511915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54194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slideLayout" Target="../slideLayouts/slideLayout34.xml"/><Relationship Id="rId3" Type="http://schemas.openxmlformats.org/officeDocument/2006/relationships/slideLayout" Target="../slideLayouts/slideLayout19.xml"/><Relationship Id="rId21" Type="http://schemas.openxmlformats.org/officeDocument/2006/relationships/theme" Target="../theme/theme2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20" Type="http://schemas.openxmlformats.org/officeDocument/2006/relationships/slideLayout" Target="../slideLayouts/slideLayout36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19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Relationship Id="rId22" Type="http://schemas.openxmlformats.org/officeDocument/2006/relationships/image" Target="../media/image3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89" r:id="rId15"/>
    <p:sldLayoutId id="2147483691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2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2" r:id="rId15"/>
    <p:sldLayoutId id="2147483693" r:id="rId16"/>
    <p:sldLayoutId id="2147483694" r:id="rId17"/>
    <p:sldLayoutId id="2147483695" r:id="rId18"/>
    <p:sldLayoutId id="2147483696" r:id="rId19"/>
    <p:sldLayoutId id="2147483697" r:id="rId2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6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4000" dirty="0" smtClean="0"/>
              <a:t>DECORATORS</a:t>
            </a:r>
            <a:br>
              <a:rPr lang="en-US" sz="14000" dirty="0" smtClean="0"/>
            </a:br>
            <a:r>
              <a:rPr lang="en-US" sz="14000" dirty="0" smtClean="0"/>
              <a:t>and</a:t>
            </a:r>
            <a:r>
              <a:rPr lang="en-US" sz="14000" dirty="0"/>
              <a:t/>
            </a:r>
            <a:br>
              <a:rPr lang="en-US" sz="14000" dirty="0"/>
            </a:br>
            <a:r>
              <a:rPr lang="en-US" sz="14000" dirty="0" smtClean="0"/>
              <a:t>GENERATORS</a:t>
            </a:r>
            <a:endParaRPr lang="en-US" sz="140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85800" y="5915025"/>
            <a:ext cx="3467100" cy="295275"/>
          </a:xfrm>
        </p:spPr>
        <p:txBody>
          <a:bodyPr/>
          <a:lstStyle/>
          <a:p>
            <a:r>
              <a:rPr lang="en-US" dirty="0" smtClean="0"/>
              <a:t>by Liubov Koliasa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Map, </a:t>
            </a:r>
            <a:r>
              <a:rPr lang="en-US" b="1" smtClean="0"/>
              <a:t>Filter </a:t>
            </a:r>
            <a:r>
              <a:rPr lang="en-US" smtClean="0"/>
              <a:t>and Reduce</a:t>
            </a:r>
            <a:endParaRPr lang="en-US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638072" y="2791738"/>
            <a:ext cx="4504759" cy="1569660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b="1" dirty="0" err="1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isPos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number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number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endParaRPr lang="en-US" altLang="uk-UA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a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isPos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a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6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8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638072" y="1624991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1590801" y="1661600"/>
            <a:ext cx="5349875" cy="36988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result = </a:t>
            </a:r>
            <a:r>
              <a:rPr lang="en-US" altLang="uk-UA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aFunction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aSequence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638072" y="5028093"/>
            <a:ext cx="5284787" cy="646112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filter</a:t>
            </a: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b="1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 n: </a:t>
            </a:r>
            <a:r>
              <a:rPr lang="en-US" altLang="uk-UA" b="1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not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 isPos</a:t>
            </a: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n</a:t>
            </a: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, a</a:t>
            </a: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altLang="uk-UA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lang="en-US" altLang="uk-UA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lang="en-US" altLang="uk-UA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lang="en-US" altLang="uk-UA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7</a:t>
            </a:r>
            <a:r>
              <a:rPr lang="en-US" altLang="uk-UA"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lang="en-US" altLang="uk-UA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</a:t>
            </a:r>
            <a:r>
              <a:rPr lang="en-US" altLang="uk-UA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2" name="Rectangle 1"/>
          <p:cNvSpPr/>
          <p:nvPr/>
        </p:nvSpPr>
        <p:spPr>
          <a:xfrm>
            <a:off x="573990" y="1076587"/>
            <a:ext cx="110899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</a:t>
            </a:r>
            <a:r>
              <a:rPr lang="en-US" b="1" dirty="0" smtClean="0"/>
              <a:t>filter </a:t>
            </a:r>
            <a:r>
              <a:rPr lang="en-US" dirty="0"/>
              <a:t>creates a list of elements for which a function returns true. 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2167186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Map, Filter and </a:t>
            </a:r>
            <a:r>
              <a:rPr lang="en-US" b="1" dirty="0"/>
              <a:t>Reduce</a:t>
            </a:r>
            <a:endParaRPr lang="uk-UA" b="1" dirty="0"/>
          </a:p>
        </p:txBody>
      </p:sp>
      <p:pic>
        <p:nvPicPr>
          <p:cNvPr id="1029" name="Picture 5" descr="Veranschulichung von Reduc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37425" y="3550256"/>
            <a:ext cx="3619500" cy="19621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13"/>
          <p:cNvSpPr txBox="1">
            <a:spLocks noChangeArrowheads="1"/>
          </p:cNvSpPr>
          <p:nvPr/>
        </p:nvSpPr>
        <p:spPr bwMode="auto">
          <a:xfrm>
            <a:off x="685800" y="1687810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653362" y="1679923"/>
            <a:ext cx="6865938" cy="36988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result = </a:t>
            </a:r>
            <a:r>
              <a:rPr lang="en-US" altLang="uk-UA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reduce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aFunction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aSequence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[initial]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85800" y="3105743"/>
            <a:ext cx="4093813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latin typeface="Arial" pitchFamily="34" charset="0"/>
                <a:cs typeface="Arial" pitchFamily="34" charset="0"/>
              </a:rPr>
              <a:t>from </a:t>
            </a:r>
            <a:r>
              <a:rPr lang="en-US" dirty="0" err="1">
                <a:latin typeface="Arial" pitchFamily="34" charset="0"/>
                <a:cs typeface="Arial" pitchFamily="34" charset="0"/>
              </a:rPr>
              <a:t>functools</a:t>
            </a:r>
            <a:r>
              <a:rPr lang="en-US" dirty="0">
                <a:latin typeface="Arial" pitchFamily="34" charset="0"/>
                <a:cs typeface="Arial" pitchFamily="34" charset="0"/>
              </a:rPr>
              <a:t> import reduce</a:t>
            </a:r>
            <a:endParaRPr lang="en-US" altLang="uk-UA" dirty="0" smtClean="0">
              <a:latin typeface="Arial" panose="020B0604020202020204" pitchFamily="34" charset="0"/>
              <a:cs typeface="Arial" pitchFamily="34" charset="0"/>
            </a:endParaRPr>
          </a:p>
          <a:p>
            <a:r>
              <a:rPr lang="en-US" altLang="uk-UA" dirty="0" smtClean="0">
                <a:latin typeface="Arial" panose="020B0604020202020204" pitchFamily="34" charset="0"/>
              </a:rPr>
              <a:t>reduce(lambda </a:t>
            </a:r>
            <a:r>
              <a:rPr lang="en-US" altLang="uk-UA" dirty="0" err="1">
                <a:latin typeface="Arial" panose="020B0604020202020204" pitchFamily="34" charset="0"/>
              </a:rPr>
              <a:t>x,y</a:t>
            </a:r>
            <a:r>
              <a:rPr lang="en-US" altLang="uk-UA" dirty="0">
                <a:latin typeface="Arial" panose="020B0604020202020204" pitchFamily="34" charset="0"/>
              </a:rPr>
              <a:t>: </a:t>
            </a:r>
            <a:r>
              <a:rPr lang="en-US" altLang="uk-UA" dirty="0" err="1">
                <a:latin typeface="Arial" panose="020B0604020202020204" pitchFamily="34" charset="0"/>
              </a:rPr>
              <a:t>x+y</a:t>
            </a:r>
            <a:r>
              <a:rPr lang="en-US" altLang="uk-UA" dirty="0">
                <a:latin typeface="Arial" panose="020B0604020202020204" pitchFamily="34" charset="0"/>
              </a:rPr>
              <a:t>, [47,11,42,13</a:t>
            </a:r>
            <a:r>
              <a:rPr lang="en-US" altLang="uk-UA" dirty="0" smtClean="0">
                <a:latin typeface="Arial" panose="020B0604020202020204" pitchFamily="34" charset="0"/>
              </a:rPr>
              <a:t>])</a:t>
            </a:r>
          </a:p>
          <a:p>
            <a:r>
              <a:rPr lang="en-US" altLang="uk-UA" dirty="0" smtClean="0">
                <a:latin typeface="Arial" panose="020B0604020202020204" pitchFamily="34" charset="0"/>
              </a:rPr>
              <a:t>&gt;&gt;&gt; 113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sp>
        <p:nvSpPr>
          <p:cNvPr id="7" name="TextBox 7"/>
          <p:cNvSpPr txBox="1">
            <a:spLocks noChangeArrowheads="1"/>
          </p:cNvSpPr>
          <p:nvPr/>
        </p:nvSpPr>
        <p:spPr bwMode="auto">
          <a:xfrm>
            <a:off x="416559" y="2348311"/>
            <a:ext cx="11511916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NOTE: results get accumulated on the left, and new values applied to the right.</a:t>
            </a:r>
          </a:p>
          <a:p>
            <a:r>
              <a:rPr lang="en-US" altLang="uk-UA" dirty="0"/>
              <a:t>	so reduce(add, [1,2,3,4]) is processed as (((1+2)+3</a:t>
            </a:r>
            <a:r>
              <a:rPr lang="en-US" altLang="uk-UA" dirty="0" smtClean="0"/>
              <a:t>)+4</a:t>
            </a:r>
            <a:r>
              <a:rPr lang="en-US" altLang="uk-UA" dirty="0"/>
              <a:t>)</a:t>
            </a:r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744565" y="4217958"/>
            <a:ext cx="4053225" cy="147732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 err="1">
                <a:latin typeface="Arial" panose="020B0604020202020204" pitchFamily="34" charset="0"/>
              </a:rPr>
              <a:t>def</a:t>
            </a:r>
            <a:r>
              <a:rPr lang="en-US" altLang="uk-UA" dirty="0">
                <a:latin typeface="Arial" panose="020B0604020202020204" pitchFamily="34" charset="0"/>
              </a:rPr>
              <a:t> </a:t>
            </a:r>
            <a:r>
              <a:rPr lang="en-US" altLang="uk-UA" dirty="0" err="1">
                <a:latin typeface="Arial" panose="020B0604020202020204" pitchFamily="34" charset="0"/>
              </a:rPr>
              <a:t>a_add_b</a:t>
            </a:r>
            <a:r>
              <a:rPr lang="en-US" altLang="uk-UA" dirty="0">
                <a:latin typeface="Arial" panose="020B0604020202020204" pitchFamily="34" charset="0"/>
              </a:rPr>
              <a:t>(a, b):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    </a:t>
            </a:r>
            <a:r>
              <a:rPr lang="en-US" altLang="uk-UA" dirty="0" smtClean="0">
                <a:latin typeface="Arial" panose="020B0604020202020204" pitchFamily="34" charset="0"/>
              </a:rPr>
              <a:t>print("</a:t>
            </a:r>
            <a:r>
              <a:rPr lang="en-US" altLang="uk-UA" dirty="0">
                <a:latin typeface="Arial" panose="020B0604020202020204" pitchFamily="34" charset="0"/>
              </a:rPr>
              <a:t>a:{} b:{}".format(a, b</a:t>
            </a:r>
            <a:r>
              <a:rPr lang="en-US" altLang="uk-UA" dirty="0" smtClean="0">
                <a:latin typeface="Arial" panose="020B0604020202020204" pitchFamily="34" charset="0"/>
              </a:rPr>
              <a:t>))</a:t>
            </a:r>
            <a:endParaRPr lang="en-US" altLang="uk-UA" dirty="0">
              <a:latin typeface="Arial" panose="020B0604020202020204" pitchFamily="34" charset="0"/>
            </a:endParaRPr>
          </a:p>
          <a:p>
            <a:r>
              <a:rPr lang="en-US" altLang="uk-UA" dirty="0">
                <a:latin typeface="Arial" panose="020B0604020202020204" pitchFamily="34" charset="0"/>
              </a:rPr>
              <a:t>    return </a:t>
            </a:r>
            <a:r>
              <a:rPr lang="en-US" altLang="uk-UA" dirty="0" err="1">
                <a:latin typeface="Arial" panose="020B0604020202020204" pitchFamily="34" charset="0"/>
              </a:rPr>
              <a:t>a+b</a:t>
            </a:r>
            <a:endParaRPr lang="en-US" altLang="uk-UA" dirty="0">
              <a:latin typeface="Arial" panose="020B0604020202020204" pitchFamily="34" charset="0"/>
            </a:endParaRPr>
          </a:p>
          <a:p>
            <a:endParaRPr lang="en-US" altLang="uk-UA" dirty="0">
              <a:latin typeface="Arial" panose="020B0604020202020204" pitchFamily="34" charset="0"/>
            </a:endParaRPr>
          </a:p>
          <a:p>
            <a:r>
              <a:rPr lang="en-US" altLang="uk-UA" dirty="0">
                <a:latin typeface="Arial" panose="020B0604020202020204" pitchFamily="34" charset="0"/>
              </a:rPr>
              <a:t>p</a:t>
            </a:r>
            <a:r>
              <a:rPr lang="en-US" altLang="uk-UA" dirty="0" smtClean="0">
                <a:latin typeface="Arial" panose="020B0604020202020204" pitchFamily="34" charset="0"/>
              </a:rPr>
              <a:t>rint(reduce(</a:t>
            </a:r>
            <a:r>
              <a:rPr lang="en-US" altLang="uk-UA" dirty="0" err="1" smtClean="0">
                <a:latin typeface="Arial" panose="020B0604020202020204" pitchFamily="34" charset="0"/>
              </a:rPr>
              <a:t>a_add_b</a:t>
            </a:r>
            <a:r>
              <a:rPr lang="en-US" altLang="uk-UA" dirty="0">
                <a:latin typeface="Arial" panose="020B0604020202020204" pitchFamily="34" charset="0"/>
              </a:rPr>
              <a:t>, [47,11,42,13</a:t>
            </a:r>
            <a:r>
              <a:rPr lang="en-US" altLang="uk-UA" dirty="0" smtClean="0">
                <a:latin typeface="Arial" panose="020B0604020202020204" pitchFamily="34" charset="0"/>
              </a:rPr>
              <a:t>])) 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16559" y="884951"/>
            <a:ext cx="116407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reduce </a:t>
            </a:r>
            <a:r>
              <a:rPr lang="en-US" dirty="0" smtClean="0"/>
              <a:t>- cumulatively </a:t>
            </a:r>
            <a:r>
              <a:rPr lang="en-US" dirty="0"/>
              <a:t>performs an operation on all the </a:t>
            </a:r>
            <a:r>
              <a:rPr lang="en-US" dirty="0" err="1"/>
              <a:t>iterable’s</a:t>
            </a:r>
            <a:r>
              <a:rPr lang="en-US" dirty="0"/>
              <a:t> elements and, therefore, can’t be applied to infinite </a:t>
            </a:r>
            <a:r>
              <a:rPr lang="en-US" dirty="0" err="1"/>
              <a:t>iterables</a:t>
            </a:r>
            <a:r>
              <a:rPr lang="en-US" dirty="0" smtClean="0"/>
              <a:t>.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aFunction</a:t>
            </a:r>
            <a:r>
              <a:rPr lang="en-US" dirty="0" smtClean="0"/>
              <a:t> must </a:t>
            </a:r>
            <a:r>
              <a:rPr lang="en-US" dirty="0"/>
              <a:t>be a function that takes two elements and returns a single value.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77233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dirty="0" smtClean="0"/>
              <a:t>Map</a:t>
            </a:r>
            <a:r>
              <a:rPr lang="en-US" altLang="uk-UA" dirty="0"/>
              <a:t>, Filter and </a:t>
            </a:r>
            <a:r>
              <a:rPr lang="en-US" altLang="uk-UA" b="1" dirty="0"/>
              <a:t>Reduce</a:t>
            </a:r>
            <a:endParaRPr lang="uk-UA" b="1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527484" y="1415074"/>
            <a:ext cx="5077993" cy="147732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smtClean="0"/>
              <a:t>sentences </a:t>
            </a:r>
            <a:r>
              <a:rPr lang="en-US" dirty="0"/>
              <a:t>= [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 err="1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 America</a:t>
            </a:r>
            <a:r>
              <a:rPr lang="en-US" dirty="0" smtClean="0">
                <a:solidFill>
                  <a:srgbClr val="C00000"/>
                </a:solidFill>
              </a:rPr>
              <a:t>'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C00000"/>
                </a:solidFill>
              </a:rPr>
              <a:t>'</a:t>
            </a:r>
            <a:r>
              <a:rPr lang="en-US" dirty="0" err="1" smtClean="0">
                <a:solidFill>
                  <a:srgbClr val="C00000"/>
                </a:solidFill>
              </a:rPr>
              <a:t>capitan</a:t>
            </a:r>
            <a:r>
              <a:rPr lang="en-US" dirty="0" smtClean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Jak</a:t>
            </a:r>
            <a:r>
              <a:rPr lang="en-US" dirty="0" smtClean="0">
                <a:solidFill>
                  <a:srgbClr val="C00000"/>
                </a:solidFill>
              </a:rPr>
              <a:t>'</a:t>
            </a:r>
            <a:r>
              <a:rPr lang="en-US" dirty="0" smtClean="0"/>
              <a:t>, </a:t>
            </a:r>
            <a:r>
              <a:rPr lang="en-US" dirty="0" smtClean="0">
                <a:solidFill>
                  <a:srgbClr val="C00000"/>
                </a:solidFill>
              </a:rPr>
              <a:t>'</a:t>
            </a:r>
            <a:r>
              <a:rPr lang="en-US" dirty="0" err="1" smtClean="0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/>
              <a:t>]</a:t>
            </a:r>
          </a:p>
          <a:p>
            <a:r>
              <a:rPr lang="en-US" dirty="0" err="1" smtClean="0"/>
              <a:t>cap_count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>
                <a:solidFill>
                  <a:srgbClr val="00B050"/>
                </a:solidFill>
              </a:rPr>
              <a:t>0</a:t>
            </a:r>
          </a:p>
          <a:p>
            <a:r>
              <a:rPr lang="en-US" dirty="0">
                <a:solidFill>
                  <a:srgbClr val="0070C0"/>
                </a:solidFill>
              </a:rPr>
              <a:t>for</a:t>
            </a:r>
            <a:r>
              <a:rPr lang="en-US" dirty="0"/>
              <a:t> sentence </a:t>
            </a:r>
            <a:r>
              <a:rPr lang="en-US" dirty="0">
                <a:solidFill>
                  <a:srgbClr val="0070C0"/>
                </a:solidFill>
              </a:rPr>
              <a:t>in</a:t>
            </a:r>
            <a:r>
              <a:rPr lang="en-US" dirty="0"/>
              <a:t> sentences:</a:t>
            </a:r>
          </a:p>
          <a:p>
            <a:r>
              <a:rPr lang="en-US" dirty="0" smtClean="0"/>
              <a:t>    </a:t>
            </a:r>
            <a:r>
              <a:rPr lang="en-US" dirty="0" err="1" smtClean="0"/>
              <a:t>cap_count</a:t>
            </a:r>
            <a:r>
              <a:rPr lang="en-US" dirty="0" smtClean="0"/>
              <a:t> </a:t>
            </a:r>
            <a:r>
              <a:rPr lang="en-US" dirty="0"/>
              <a:t>+= </a:t>
            </a:r>
            <a:r>
              <a:rPr lang="en-US" dirty="0" err="1"/>
              <a:t>sentence.count</a:t>
            </a:r>
            <a:r>
              <a:rPr lang="en-US" dirty="0"/>
              <a:t>(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 err="1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/>
              <a:t>)</a:t>
            </a:r>
          </a:p>
          <a:p>
            <a:r>
              <a:rPr lang="en-US" dirty="0" smtClean="0"/>
              <a:t>print(</a:t>
            </a:r>
            <a:r>
              <a:rPr lang="en-US" dirty="0" err="1" smtClean="0"/>
              <a:t>cap_count</a:t>
            </a:r>
            <a:r>
              <a:rPr lang="en-US" dirty="0"/>
              <a:t>)</a:t>
            </a:r>
          </a:p>
        </p:txBody>
      </p:sp>
      <p:sp>
        <p:nvSpPr>
          <p:cNvPr id="2" name="Rectangle 1"/>
          <p:cNvSpPr/>
          <p:nvPr/>
        </p:nvSpPr>
        <p:spPr>
          <a:xfrm>
            <a:off x="614460" y="1003344"/>
            <a:ext cx="238212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</a:t>
            </a:r>
            <a:r>
              <a:rPr lang="en-US" b="1" dirty="0" smtClean="0"/>
              <a:t>ithout reduce</a:t>
            </a:r>
            <a:endParaRPr lang="uk-UA" dirty="0"/>
          </a:p>
        </p:txBody>
      </p:sp>
      <p:sp>
        <p:nvSpPr>
          <p:cNvPr id="12" name="Rectangle 11"/>
          <p:cNvSpPr/>
          <p:nvPr/>
        </p:nvSpPr>
        <p:spPr>
          <a:xfrm>
            <a:off x="614461" y="3158456"/>
            <a:ext cx="18260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with reduce</a:t>
            </a:r>
            <a:endParaRPr lang="uk-UA" dirty="0"/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520728" y="3596988"/>
            <a:ext cx="6503255" cy="147732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solidFill>
                  <a:srgbClr val="0070C0"/>
                </a:solidFill>
              </a:rPr>
              <a:t>from</a:t>
            </a:r>
            <a:r>
              <a:rPr lang="en-US" dirty="0"/>
              <a:t> </a:t>
            </a:r>
            <a:r>
              <a:rPr lang="en-US" dirty="0" err="1"/>
              <a:t>functools</a:t>
            </a:r>
            <a:r>
              <a:rPr lang="en-US" dirty="0"/>
              <a:t> </a:t>
            </a:r>
            <a:r>
              <a:rPr lang="en-US" dirty="0">
                <a:solidFill>
                  <a:srgbClr val="0070C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smtClean="0"/>
              <a:t>reduce</a:t>
            </a:r>
          </a:p>
          <a:p>
            <a:endParaRPr lang="en-US" dirty="0"/>
          </a:p>
          <a:p>
            <a:r>
              <a:rPr lang="en-US" dirty="0"/>
              <a:t>sentences = [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 err="1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 America'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 err="1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 </a:t>
            </a:r>
            <a:r>
              <a:rPr lang="en-US" dirty="0" err="1">
                <a:solidFill>
                  <a:srgbClr val="C00000"/>
                </a:solidFill>
              </a:rPr>
              <a:t>Jak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/>
              <a:t>, 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 err="1">
                <a:solidFill>
                  <a:srgbClr val="C00000"/>
                </a:solidFill>
              </a:rPr>
              <a:t>capitan</a:t>
            </a:r>
            <a:r>
              <a:rPr lang="en-US" dirty="0">
                <a:solidFill>
                  <a:srgbClr val="C00000"/>
                </a:solidFill>
              </a:rPr>
              <a:t>'</a:t>
            </a:r>
            <a:r>
              <a:rPr lang="en-US" dirty="0"/>
              <a:t>]</a:t>
            </a:r>
          </a:p>
          <a:p>
            <a:r>
              <a:rPr lang="en-US" dirty="0" err="1" smtClean="0"/>
              <a:t>cap_count</a:t>
            </a:r>
            <a:r>
              <a:rPr lang="en-US" dirty="0" smtClean="0"/>
              <a:t> </a:t>
            </a:r>
            <a:r>
              <a:rPr lang="en-US" dirty="0"/>
              <a:t>= reduce(lambda a, x: a + </a:t>
            </a:r>
            <a:r>
              <a:rPr lang="en-US" dirty="0" err="1"/>
              <a:t>x.count</a:t>
            </a:r>
            <a:r>
              <a:rPr lang="en-US" dirty="0"/>
              <a:t>('</a:t>
            </a:r>
            <a:r>
              <a:rPr lang="en-US" dirty="0" err="1"/>
              <a:t>capitan</a:t>
            </a:r>
            <a:r>
              <a:rPr lang="en-US" dirty="0" smtClean="0"/>
              <a:t>'), sentences, 0</a:t>
            </a:r>
            <a:r>
              <a:rPr lang="en-US" dirty="0"/>
              <a:t>)</a:t>
            </a:r>
          </a:p>
          <a:p>
            <a:r>
              <a:rPr lang="en-US" dirty="0" smtClean="0"/>
              <a:t>print(</a:t>
            </a:r>
            <a:r>
              <a:rPr lang="en-US" dirty="0" err="1" smtClean="0"/>
              <a:t>cap_count</a:t>
            </a:r>
            <a:r>
              <a:rPr lang="en-US" dirty="0"/>
              <a:t>)</a:t>
            </a: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7212886" y="5203302"/>
            <a:ext cx="817853" cy="3693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endParaRPr lang="en-US" altLang="uk-UA" dirty="0">
              <a:solidFill>
                <a:schemeClr val="accent4">
                  <a:lumMod val="10000"/>
                </a:schemeClr>
              </a:solidFill>
              <a:latin typeface="Consolas" panose="020B0609020204030204" pitchFamily="49" charset="0"/>
            </a:endParaRP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7212886" y="2914004"/>
            <a:ext cx="817853" cy="3693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3</a:t>
            </a:r>
            <a:endParaRPr lang="en-US" altLang="uk-UA" dirty="0">
              <a:solidFill>
                <a:schemeClr val="accent4">
                  <a:lumMod val="1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5937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4971" y="1062716"/>
            <a:ext cx="11513504" cy="1206759"/>
          </a:xfrm>
          <a:solidFill>
            <a:srgbClr val="C00000"/>
          </a:solidFill>
        </p:spPr>
        <p:txBody>
          <a:bodyPr>
            <a:normAutofit/>
          </a:bodyPr>
          <a:lstStyle/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that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contains</a:t>
            </a:r>
            <a:r>
              <a:rPr lang="uk-UA" altLang="uk-UA" sz="1800" dirty="0">
                <a:solidFill>
                  <a:srgbClr val="000000"/>
                </a:solidFill>
              </a:rPr>
              <a:t> a </a:t>
            </a:r>
            <a:r>
              <a:rPr lang="uk-UA" altLang="uk-UA" sz="1800" dirty="0" err="1">
                <a:solidFill>
                  <a:srgbClr val="000000"/>
                </a:solidFill>
              </a:rPr>
              <a:t>countable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number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of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values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1800" dirty="0" smtClean="0">
              <a:solidFill>
                <a:srgbClr val="000000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Technically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in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Python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which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implements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protocol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endParaRPr lang="en-US" altLang="uk-UA" sz="1800" dirty="0" smtClean="0">
              <a:solidFill>
                <a:srgbClr val="000000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which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consist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of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methods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en-US" altLang="uk-UA" sz="1800" dirty="0" smtClean="0">
                <a:solidFill>
                  <a:srgbClr val="000000"/>
                </a:solidFill>
              </a:rPr>
              <a:t>   </a:t>
            </a:r>
            <a:r>
              <a:rPr lang="uk-UA" altLang="uk-UA" sz="1800" dirty="0" smtClean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iter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en-US" altLang="uk-UA" sz="1800" dirty="0" smtClean="0">
                <a:solidFill>
                  <a:srgbClr val="000000"/>
                </a:solidFill>
              </a:rPr>
              <a:t>  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and</a:t>
            </a:r>
            <a:r>
              <a:rPr lang="en-US" altLang="uk-UA" sz="1800" dirty="0" smtClean="0">
                <a:solidFill>
                  <a:srgbClr val="000000"/>
                </a:solidFill>
              </a:rPr>
              <a:t>   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next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Iterators</a:t>
            </a:r>
            <a:endParaRPr lang="uk-UA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4052501" y="3756025"/>
            <a:ext cx="5239281" cy="203132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smtClean="0">
                <a:solidFill>
                  <a:srgbClr val="00B050"/>
                </a:solidFill>
              </a:rPr>
              <a:t>#Return </a:t>
            </a:r>
            <a:r>
              <a:rPr lang="en-US" dirty="0">
                <a:solidFill>
                  <a:srgbClr val="00B050"/>
                </a:solidFill>
              </a:rPr>
              <a:t>an iterator from a tuple, and print each value:</a:t>
            </a:r>
            <a:endParaRPr lang="en-US" dirty="0" smtClean="0">
              <a:solidFill>
                <a:srgbClr val="00B050"/>
              </a:solidFill>
            </a:endParaRPr>
          </a:p>
          <a:p>
            <a:r>
              <a:rPr lang="en-US" dirty="0" err="1" smtClean="0"/>
              <a:t>list_number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[25,</a:t>
            </a:r>
            <a:r>
              <a:rPr lang="en-US" dirty="0"/>
              <a:t> </a:t>
            </a:r>
            <a:r>
              <a:rPr lang="en-US" dirty="0" smtClean="0"/>
              <a:t>739,</a:t>
            </a:r>
            <a:r>
              <a:rPr lang="en-US" dirty="0"/>
              <a:t> </a:t>
            </a:r>
            <a:r>
              <a:rPr lang="en-US" dirty="0" smtClean="0"/>
              <a:t>48]</a:t>
            </a:r>
            <a:r>
              <a:rPr lang="en-US" dirty="0"/>
              <a:t/>
            </a:r>
            <a:br>
              <a:rPr lang="en-US" dirty="0"/>
            </a:br>
            <a:r>
              <a:rPr lang="en-US" dirty="0" err="1" smtClean="0"/>
              <a:t>custom_iterator</a:t>
            </a:r>
            <a:r>
              <a:rPr lang="en-US" dirty="0" smtClean="0"/>
              <a:t> </a:t>
            </a:r>
            <a:r>
              <a:rPr lang="en-US" dirty="0"/>
              <a:t>= </a:t>
            </a:r>
            <a:r>
              <a:rPr lang="en-US" dirty="0" err="1" smtClean="0"/>
              <a:t>iter</a:t>
            </a:r>
            <a:r>
              <a:rPr lang="en-US" dirty="0" smtClean="0"/>
              <a:t>(</a:t>
            </a:r>
            <a:r>
              <a:rPr lang="en-US" dirty="0" err="1" smtClean="0"/>
              <a:t>list_number</a:t>
            </a:r>
            <a:r>
              <a:rPr lang="en-US" dirty="0" smtClean="0"/>
              <a:t>)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print(next(</a:t>
            </a:r>
            <a:r>
              <a:rPr lang="en-US" dirty="0" err="1" smtClean="0"/>
              <a:t>custom_iterator</a:t>
            </a:r>
            <a:r>
              <a:rPr lang="en-US" dirty="0" smtClean="0"/>
              <a:t>))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print(next(</a:t>
            </a:r>
            <a:r>
              <a:rPr lang="en-US" dirty="0" err="1" smtClean="0"/>
              <a:t>custom_iterator</a:t>
            </a:r>
            <a:r>
              <a:rPr lang="en-US" dirty="0" smtClean="0"/>
              <a:t>))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print(next(</a:t>
            </a:r>
            <a:r>
              <a:rPr lang="en-US" dirty="0" err="1" smtClean="0"/>
              <a:t>custom_iterator</a:t>
            </a:r>
            <a:r>
              <a:rPr lang="en-US" dirty="0" smtClean="0"/>
              <a:t>))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sp>
        <p:nvSpPr>
          <p:cNvPr id="7" name="Title 2"/>
          <p:cNvSpPr txBox="1">
            <a:spLocks/>
          </p:cNvSpPr>
          <p:nvPr/>
        </p:nvSpPr>
        <p:spPr>
          <a:xfrm>
            <a:off x="282521" y="2557733"/>
            <a:ext cx="11511915" cy="52597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332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Iterator vs </a:t>
            </a:r>
            <a:r>
              <a:rPr lang="en-US" dirty="0" err="1"/>
              <a:t>Iterable</a:t>
            </a:r>
            <a:endParaRPr lang="en-US" dirty="0"/>
          </a:p>
        </p:txBody>
      </p:sp>
      <p:sp>
        <p:nvSpPr>
          <p:cNvPr id="8" name="Text Placeholder 1"/>
          <p:cNvSpPr txBox="1">
            <a:spLocks/>
          </p:cNvSpPr>
          <p:nvPr/>
        </p:nvSpPr>
        <p:spPr>
          <a:xfrm>
            <a:off x="282521" y="3036279"/>
            <a:ext cx="11513504" cy="144563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332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247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412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578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744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5910" indent="-228584" algn="l" defTabSz="914332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Lists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tuples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dictionaries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and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sets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are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all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iterable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objects</a:t>
            </a:r>
            <a:r>
              <a:rPr lang="uk-UA" altLang="uk-UA" sz="1800" dirty="0">
                <a:solidFill>
                  <a:srgbClr val="000000"/>
                </a:solidFill>
              </a:rPr>
              <a:t>. </a:t>
            </a:r>
            <a:endParaRPr lang="en-US" altLang="uk-UA" sz="1800" dirty="0" smtClean="0">
              <a:solidFill>
                <a:srgbClr val="000000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They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are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iterable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i="1" dirty="0" err="1">
                <a:solidFill>
                  <a:srgbClr val="000000"/>
                </a:solidFill>
              </a:rPr>
              <a:t>containers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which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get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from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100" dirty="0"/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1800" dirty="0" smtClean="0">
              <a:solidFill>
                <a:srgbClr val="000000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All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these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have</a:t>
            </a:r>
            <a:r>
              <a:rPr lang="uk-UA" altLang="uk-UA" sz="1800" dirty="0">
                <a:solidFill>
                  <a:srgbClr val="000000"/>
                </a:solidFill>
              </a:rPr>
              <a:t> a </a:t>
            </a:r>
            <a:r>
              <a:rPr lang="uk-UA" altLang="uk-UA" sz="2000" dirty="0" err="1">
                <a:solidFill>
                  <a:srgbClr val="DC143C"/>
                </a:solidFill>
              </a:rPr>
              <a:t>iter</a:t>
            </a:r>
            <a:r>
              <a:rPr lang="uk-UA" altLang="uk-UA" sz="2000" dirty="0">
                <a:solidFill>
                  <a:srgbClr val="DC143C"/>
                </a:solidFill>
              </a:rPr>
              <a:t>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method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endParaRPr lang="en-US" altLang="uk-UA" sz="1800" dirty="0" smtClean="0">
              <a:solidFill>
                <a:srgbClr val="000000"/>
              </a:solidFill>
            </a:endParaRPr>
          </a:p>
          <a:p>
            <a:pPr lvl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which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used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get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:</a:t>
            </a:r>
            <a:endParaRPr lang="uk-UA" altLang="uk-UA" sz="3200" dirty="0"/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9663592" y="4339904"/>
            <a:ext cx="1198372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r>
              <a:rPr lang="en-US" dirty="0" smtClean="0"/>
              <a:t>5</a:t>
            </a:r>
            <a:endParaRPr lang="en-US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dirty="0" smtClean="0"/>
              <a:t>739</a:t>
            </a:r>
            <a:endParaRPr lang="en-US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dirty="0" smtClean="0"/>
              <a:t>48</a:t>
            </a:r>
            <a:endParaRPr lang="en-US" altLang="uk-U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15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92051" y="837587"/>
            <a:ext cx="11513504" cy="405866"/>
          </a:xfrm>
          <a:solidFill>
            <a:srgbClr val="C00000"/>
          </a:solidFill>
        </p:spPr>
        <p:txBody>
          <a:bodyPr>
            <a:normAutofit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sz="1800" dirty="0"/>
              <a:t>Strings are also </a:t>
            </a:r>
            <a:r>
              <a:rPr lang="en-US" sz="1800" dirty="0" err="1"/>
              <a:t>iterable</a:t>
            </a:r>
            <a:r>
              <a:rPr lang="en-US" sz="1800" dirty="0"/>
              <a:t> objects, containing a sequence of characters:</a:t>
            </a:r>
            <a:endParaRPr lang="uk-UA" altLang="uk-UA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Iterators</a:t>
            </a:r>
            <a:endParaRPr lang="uk-UA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2565447" y="1193163"/>
            <a:ext cx="5239281" cy="258532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err="1"/>
              <a:t>name_str</a:t>
            </a:r>
            <a:r>
              <a:rPr lang="en-US" dirty="0"/>
              <a:t> = "Liubov"</a:t>
            </a:r>
          </a:p>
          <a:p>
            <a:r>
              <a:rPr lang="en-US" dirty="0" err="1"/>
              <a:t>custom_iterator</a:t>
            </a:r>
            <a:r>
              <a:rPr lang="en-US" dirty="0"/>
              <a:t> = </a:t>
            </a:r>
            <a:r>
              <a:rPr lang="en-US" dirty="0" err="1"/>
              <a:t>iter</a:t>
            </a:r>
            <a:r>
              <a:rPr lang="en-US" dirty="0"/>
              <a:t>(</a:t>
            </a:r>
            <a:r>
              <a:rPr lang="en-US" dirty="0" err="1"/>
              <a:t>name_str</a:t>
            </a:r>
            <a:r>
              <a:rPr lang="en-US" dirty="0"/>
              <a:t>)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/>
              <a:t>))</a:t>
            </a:r>
          </a:p>
          <a:p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/>
              <a:t>))</a:t>
            </a:r>
          </a:p>
          <a:p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/>
              <a:t>))</a:t>
            </a:r>
          </a:p>
          <a:p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/>
              <a:t>))</a:t>
            </a:r>
          </a:p>
          <a:p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/>
              <a:t>))</a:t>
            </a:r>
          </a:p>
          <a:p>
            <a:r>
              <a:rPr lang="en-US" dirty="0"/>
              <a:t>print(next(</a:t>
            </a:r>
            <a:r>
              <a:rPr lang="en-US" dirty="0" err="1"/>
              <a:t>custom_iterator</a:t>
            </a:r>
            <a:r>
              <a:rPr lang="en-US" dirty="0" smtClean="0"/>
              <a:t>))</a:t>
            </a:r>
            <a:endParaRPr lang="en-US" dirty="0"/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8555228" y="1375621"/>
            <a:ext cx="912045" cy="1754326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L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i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u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b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o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smtClean="0"/>
              <a:t>v</a:t>
            </a:r>
            <a:endParaRPr lang="en-US" dirty="0"/>
          </a:p>
        </p:txBody>
      </p:sp>
      <p:sp>
        <p:nvSpPr>
          <p:cNvPr id="10" name="Title 2"/>
          <p:cNvSpPr txBox="1">
            <a:spLocks/>
          </p:cNvSpPr>
          <p:nvPr/>
        </p:nvSpPr>
        <p:spPr>
          <a:xfrm>
            <a:off x="416559" y="3855036"/>
            <a:ext cx="11511915" cy="525970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 smtClean="0"/>
              <a:t>Looping Through an Iterator</a:t>
            </a:r>
            <a:endParaRPr lang="en-US" dirty="0"/>
          </a:p>
        </p:txBody>
      </p:sp>
      <p:sp>
        <p:nvSpPr>
          <p:cNvPr id="11" name="Text Placeholder 1"/>
          <p:cNvSpPr txBox="1">
            <a:spLocks/>
          </p:cNvSpPr>
          <p:nvPr/>
        </p:nvSpPr>
        <p:spPr>
          <a:xfrm>
            <a:off x="592051" y="4461322"/>
            <a:ext cx="11513504" cy="405866"/>
          </a:xfrm>
          <a:solidFill>
            <a:srgbClr val="C00000"/>
          </a:solidFill>
        </p:spPr>
        <p:txBody>
          <a:bodyPr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4"/>
              </a:buClr>
              <a:buFontTx/>
              <a:buNone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750" indent="-22858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2914" indent="-22858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Font typeface="Tahoma" panose="020B0604030504040204" pitchFamily="34" charset="0"/>
              <a:buChar char="-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080" indent="-228584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We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can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also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use</a:t>
            </a:r>
            <a:r>
              <a:rPr lang="uk-UA" altLang="uk-UA" sz="1800" dirty="0" smtClean="0">
                <a:solidFill>
                  <a:srgbClr val="000000"/>
                </a:solidFill>
              </a:rPr>
              <a:t> a </a:t>
            </a:r>
            <a:r>
              <a:rPr lang="uk-UA" altLang="uk-UA" sz="2000" dirty="0" err="1" smtClean="0">
                <a:solidFill>
                  <a:srgbClr val="DC143C"/>
                </a:solidFill>
              </a:rPr>
              <a:t>for</a:t>
            </a:r>
            <a:r>
              <a:rPr lang="uk-UA" altLang="uk-UA" sz="1800" dirty="0" smtClean="0">
                <a:solidFill>
                  <a:srgbClr val="000000"/>
                </a:solidFill>
              </a:rPr>
              <a:t> 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loop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to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iterate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through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an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iterable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object</a:t>
            </a:r>
            <a:r>
              <a:rPr lang="uk-UA" altLang="uk-UA" sz="1800" dirty="0" smtClean="0">
                <a:solidFill>
                  <a:srgbClr val="000000"/>
                </a:solidFill>
              </a:rPr>
              <a:t>:</a:t>
            </a:r>
            <a:r>
              <a:rPr lang="uk-UA" altLang="uk-UA" sz="1100" dirty="0" smtClean="0"/>
              <a:t> </a:t>
            </a:r>
            <a:endParaRPr lang="uk-UA" altLang="uk-UA" sz="3200" dirty="0"/>
          </a:p>
        </p:txBody>
      </p:sp>
      <p:sp>
        <p:nvSpPr>
          <p:cNvPr id="12" name="Rectangle 1"/>
          <p:cNvSpPr>
            <a:spLocks noChangeArrowheads="1"/>
          </p:cNvSpPr>
          <p:nvPr/>
        </p:nvSpPr>
        <p:spPr bwMode="auto">
          <a:xfrm>
            <a:off x="2159047" y="4947504"/>
            <a:ext cx="5239281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err="1"/>
              <a:t>list_number</a:t>
            </a:r>
            <a:r>
              <a:rPr lang="en-US" dirty="0"/>
              <a:t> = </a:t>
            </a:r>
            <a:r>
              <a:rPr lang="en-US" dirty="0" smtClean="0"/>
              <a:t>[“raspberry",</a:t>
            </a:r>
            <a:r>
              <a:rPr lang="en-US" dirty="0"/>
              <a:t>  </a:t>
            </a:r>
            <a:r>
              <a:rPr lang="en-US" dirty="0" smtClean="0"/>
              <a:t>"grapes",</a:t>
            </a:r>
            <a:r>
              <a:rPr lang="en-US" dirty="0"/>
              <a:t> </a:t>
            </a:r>
            <a:r>
              <a:rPr lang="en-US" dirty="0" smtClean="0"/>
              <a:t>“orange“]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for </a:t>
            </a:r>
            <a:r>
              <a:rPr lang="en-US" dirty="0" smtClean="0"/>
              <a:t>value</a:t>
            </a:r>
            <a:r>
              <a:rPr lang="en-US" dirty="0"/>
              <a:t> in </a:t>
            </a:r>
            <a:r>
              <a:rPr lang="en-US" dirty="0" err="1" smtClean="0"/>
              <a:t>list_number</a:t>
            </a:r>
            <a:r>
              <a:rPr lang="en-US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</a:t>
            </a:r>
            <a:r>
              <a:rPr lang="en-US" dirty="0" smtClean="0"/>
              <a:t>print(value)</a:t>
            </a:r>
            <a:endParaRPr lang="en-US" dirty="0"/>
          </a:p>
        </p:txBody>
      </p:sp>
      <p:sp>
        <p:nvSpPr>
          <p:cNvPr id="13" name="Rectangle 1"/>
          <p:cNvSpPr>
            <a:spLocks noChangeArrowheads="1"/>
          </p:cNvSpPr>
          <p:nvPr/>
        </p:nvSpPr>
        <p:spPr bwMode="auto">
          <a:xfrm>
            <a:off x="7908682" y="5086003"/>
            <a:ext cx="1669427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err="1"/>
              <a:t>raspberry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err="1" smtClean="0"/>
              <a:t>grapes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pl-PL" dirty="0" err="1" smtClean="0"/>
              <a:t>orange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7072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0" y="1284389"/>
            <a:ext cx="11513504" cy="405866"/>
          </a:xfrm>
          <a:solidFill>
            <a:srgbClr val="C00000"/>
          </a:solidFill>
        </p:spPr>
        <p:txBody>
          <a:bodyPr>
            <a:noAutofit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create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/</a:t>
            </a:r>
            <a:r>
              <a:rPr lang="uk-UA" altLang="uk-UA" sz="1800" dirty="0" err="1">
                <a:solidFill>
                  <a:srgbClr val="000000"/>
                </a:solidFill>
              </a:rPr>
              <a:t>class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have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implement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methods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iter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and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next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1800" dirty="0" smtClean="0">
              <a:solidFill>
                <a:srgbClr val="000000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uk-UA" sz="1800" dirty="0" smtClean="0">
                <a:solidFill>
                  <a:srgbClr val="000000"/>
                </a:solidFill>
              </a:rPr>
              <a:t>A</a:t>
            </a:r>
            <a:r>
              <a:rPr lang="uk-UA" altLang="uk-UA" sz="1800" dirty="0" err="1" smtClean="0">
                <a:solidFill>
                  <a:srgbClr val="000000"/>
                </a:solidFill>
              </a:rPr>
              <a:t>ll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classes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have</a:t>
            </a:r>
            <a:r>
              <a:rPr lang="uk-UA" altLang="uk-UA" sz="1800" dirty="0">
                <a:solidFill>
                  <a:srgbClr val="000000"/>
                </a:solidFill>
              </a:rPr>
              <a:t> a </a:t>
            </a:r>
            <a:r>
              <a:rPr lang="uk-UA" altLang="uk-UA" sz="1800" dirty="0" err="1">
                <a:solidFill>
                  <a:srgbClr val="000000"/>
                </a:solidFill>
              </a:rPr>
              <a:t>function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called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init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which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allows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do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some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initializing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when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being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created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1800" dirty="0" smtClean="0">
              <a:solidFill>
                <a:srgbClr val="000000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iter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method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acts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similar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do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operations</a:t>
            </a:r>
            <a:r>
              <a:rPr lang="uk-UA" altLang="uk-UA" sz="1800" dirty="0">
                <a:solidFill>
                  <a:srgbClr val="000000"/>
                </a:solidFill>
              </a:rPr>
              <a:t> (</a:t>
            </a:r>
            <a:r>
              <a:rPr lang="uk-UA" altLang="uk-UA" sz="1800" dirty="0" err="1">
                <a:solidFill>
                  <a:srgbClr val="000000"/>
                </a:solidFill>
              </a:rPr>
              <a:t>initializing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etc</a:t>
            </a:r>
            <a:r>
              <a:rPr lang="uk-UA" altLang="uk-UA" sz="1800" dirty="0">
                <a:solidFill>
                  <a:srgbClr val="000000"/>
                </a:solidFill>
              </a:rPr>
              <a:t>.), </a:t>
            </a:r>
            <a:r>
              <a:rPr lang="uk-UA" altLang="uk-UA" sz="1800" dirty="0" err="1">
                <a:solidFill>
                  <a:srgbClr val="000000"/>
                </a:solidFill>
              </a:rPr>
              <a:t>but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must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always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return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object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itself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next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method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also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allows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do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operations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and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must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return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next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item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sequence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Create an Iterator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662755" y="3661908"/>
            <a:ext cx="3031790" cy="258532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latin typeface="Consolas" panose="020B0609020204030204" pitchFamily="49" charset="0"/>
              </a:rPr>
              <a:t> </a:t>
            </a:r>
            <a:r>
              <a:rPr lang="en-US" dirty="0" err="1">
                <a:latin typeface="Consolas" panose="020B0609020204030204" pitchFamily="49" charset="0"/>
              </a:rPr>
              <a:t>MyNumbers</a:t>
            </a:r>
            <a:r>
              <a:rPr lang="en-US" dirty="0">
                <a:latin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</a:t>
            </a:r>
            <a:r>
              <a:rPr lang="en-US" dirty="0" err="1">
                <a:solidFill>
                  <a:srgbClr val="00B0F0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 __</a:t>
            </a:r>
            <a:r>
              <a:rPr lang="en-US" dirty="0" err="1">
                <a:latin typeface="Consolas" panose="020B0609020204030204" pitchFamily="49" charset="0"/>
              </a:rPr>
              <a:t>iter</a:t>
            </a:r>
            <a:r>
              <a:rPr lang="en-US" dirty="0">
                <a:latin typeface="Consolas" panose="020B0609020204030204" pitchFamily="49" charset="0"/>
              </a:rPr>
              <a:t>__(self):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 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> = 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</a:rPr>
              <a:t> self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</a:t>
            </a:r>
            <a:r>
              <a:rPr lang="en-US" dirty="0" err="1">
                <a:solidFill>
                  <a:srgbClr val="00B0F0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 __next__(self):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 x = 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 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> += 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</a:rPr>
              <a:t> </a:t>
            </a:r>
            <a:r>
              <a:rPr lang="en-US" dirty="0" smtClean="0">
                <a:latin typeface="Consolas" panose="020B0609020204030204" pitchFamily="49" charset="0"/>
              </a:rPr>
              <a:t>x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4308310" y="3938907"/>
            <a:ext cx="3080780" cy="230832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err="1" smtClean="0">
                <a:latin typeface="Consolas" panose="020B0609020204030204" pitchFamily="49" charset="0"/>
              </a:rPr>
              <a:t>myclass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US" dirty="0" err="1">
                <a:latin typeface="Consolas" panose="020B0609020204030204" pitchFamily="49" charset="0"/>
              </a:rPr>
              <a:t>MyNumbers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 = </a:t>
            </a:r>
            <a:r>
              <a:rPr lang="en-US" dirty="0" err="1">
                <a:latin typeface="Consolas" panose="020B0609020204030204" pitchFamily="49" charset="0"/>
              </a:rPr>
              <a:t>iter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myclass</a:t>
            </a:r>
            <a:r>
              <a:rPr lang="en-US" dirty="0">
                <a:latin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print(next(</a:t>
            </a: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print(next(</a:t>
            </a: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print(next(</a:t>
            </a: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print(next(</a:t>
            </a: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))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print(next(</a:t>
            </a:r>
            <a:r>
              <a:rPr lang="en-US" dirty="0" err="1">
                <a:latin typeface="Consolas" panose="020B0609020204030204" pitchFamily="49" charset="0"/>
              </a:rPr>
              <a:t>myiter</a:t>
            </a:r>
            <a:r>
              <a:rPr lang="en-US" dirty="0">
                <a:latin typeface="Consolas" panose="020B0609020204030204" pitchFamily="49" charset="0"/>
              </a:rPr>
              <a:t>))</a:t>
            </a: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7923169" y="4215905"/>
            <a:ext cx="912045" cy="147732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4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055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555106" y="970352"/>
            <a:ext cx="10325331" cy="1652776"/>
          </a:xfrm>
          <a:solidFill>
            <a:srgbClr val="C00000"/>
          </a:solidFill>
        </p:spPr>
        <p:txBody>
          <a:bodyPr>
            <a:noAutofit/>
          </a:bodyPr>
          <a:lstStyle/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example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above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would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continue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forever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if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you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had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enough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next</a:t>
            </a:r>
            <a:r>
              <a:rPr lang="uk-UA" altLang="uk-UA" sz="1800" dirty="0">
                <a:solidFill>
                  <a:srgbClr val="000000"/>
                </a:solidFill>
              </a:rPr>
              <a:t>() </a:t>
            </a:r>
            <a:r>
              <a:rPr lang="uk-UA" altLang="uk-UA" sz="1800" dirty="0" err="1">
                <a:solidFill>
                  <a:srgbClr val="000000"/>
                </a:solidFill>
              </a:rPr>
              <a:t>statements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if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was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used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in</a:t>
            </a:r>
            <a:r>
              <a:rPr lang="uk-UA" altLang="uk-UA" sz="1800" dirty="0">
                <a:solidFill>
                  <a:srgbClr val="000000"/>
                </a:solidFill>
              </a:rPr>
              <a:t> a </a:t>
            </a:r>
            <a:r>
              <a:rPr lang="uk-UA" altLang="uk-UA" sz="1800" dirty="0" err="1">
                <a:solidFill>
                  <a:srgbClr val="DC143C"/>
                </a:solidFill>
              </a:rPr>
              <a:t>for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loop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endParaRPr lang="en-US" altLang="uk-UA" sz="1800" dirty="0" smtClean="0">
              <a:solidFill>
                <a:srgbClr val="000000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To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prevent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iteration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go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forever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we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use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DC143C"/>
                </a:solidFill>
              </a:rPr>
              <a:t>StopIteration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statement</a:t>
            </a:r>
            <a:r>
              <a:rPr lang="uk-UA" altLang="uk-UA" sz="1800" dirty="0">
                <a:solidFill>
                  <a:srgbClr val="000000"/>
                </a:solidFill>
              </a:rPr>
              <a:t>.</a:t>
            </a:r>
            <a:endParaRPr lang="uk-UA" altLang="uk-UA" sz="1800" dirty="0"/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>
                <a:solidFill>
                  <a:srgbClr val="000000"/>
                </a:solidFill>
              </a:rPr>
              <a:t>In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>
                <a:solidFill>
                  <a:srgbClr val="DC143C"/>
                </a:solidFill>
              </a:rPr>
              <a:t>__</a:t>
            </a:r>
            <a:r>
              <a:rPr lang="uk-UA" altLang="uk-UA" sz="1800" dirty="0" err="1">
                <a:solidFill>
                  <a:srgbClr val="DC143C"/>
                </a:solidFill>
              </a:rPr>
              <a:t>next</a:t>
            </a:r>
            <a:r>
              <a:rPr lang="uk-UA" altLang="uk-UA" sz="1800" dirty="0">
                <a:solidFill>
                  <a:srgbClr val="DC143C"/>
                </a:solidFill>
              </a:rPr>
              <a:t>__()</a:t>
            </a:r>
            <a:r>
              <a:rPr lang="uk-UA" altLang="uk-UA" sz="1800" dirty="0">
                <a:solidFill>
                  <a:srgbClr val="000000"/>
                </a:solidFill>
              </a:rPr>
              <a:t> </a:t>
            </a:r>
            <a:r>
              <a:rPr lang="uk-UA" altLang="uk-UA" sz="1800" dirty="0" err="1">
                <a:solidFill>
                  <a:srgbClr val="000000"/>
                </a:solidFill>
              </a:rPr>
              <a:t>method</a:t>
            </a:r>
            <a:r>
              <a:rPr lang="uk-UA" altLang="uk-UA" sz="1800" dirty="0">
                <a:solidFill>
                  <a:srgbClr val="000000"/>
                </a:solidFill>
              </a:rPr>
              <a:t>, </a:t>
            </a:r>
            <a:r>
              <a:rPr lang="uk-UA" altLang="uk-UA" sz="1800" dirty="0" err="1">
                <a:solidFill>
                  <a:srgbClr val="000000"/>
                </a:solidFill>
              </a:rPr>
              <a:t>we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add</a:t>
            </a:r>
            <a:r>
              <a:rPr lang="uk-UA" altLang="uk-UA" sz="1800" dirty="0">
                <a:solidFill>
                  <a:srgbClr val="000000"/>
                </a:solidFill>
              </a:rPr>
              <a:t> a </a:t>
            </a:r>
            <a:r>
              <a:rPr lang="uk-UA" altLang="uk-UA" sz="1800" dirty="0" err="1">
                <a:solidFill>
                  <a:srgbClr val="000000"/>
                </a:solidFill>
              </a:rPr>
              <a:t>terminating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condition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to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raise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an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error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endParaRPr lang="en-US" altLang="uk-UA" sz="1800" dirty="0" smtClean="0">
              <a:solidFill>
                <a:srgbClr val="000000"/>
              </a:solidFill>
            </a:endParaRPr>
          </a:p>
          <a:p>
            <a:pPr lvl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</a:pPr>
            <a:r>
              <a:rPr lang="uk-UA" altLang="uk-UA" sz="1800" dirty="0" err="1" smtClean="0">
                <a:solidFill>
                  <a:srgbClr val="000000"/>
                </a:solidFill>
              </a:rPr>
              <a:t>if</a:t>
            </a:r>
            <a:r>
              <a:rPr lang="uk-UA" altLang="uk-UA" sz="1800" dirty="0" smtClean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the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iteration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is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done</a:t>
            </a:r>
            <a:r>
              <a:rPr lang="uk-UA" altLang="uk-UA" sz="1800" dirty="0">
                <a:solidFill>
                  <a:srgbClr val="000000"/>
                </a:solidFill>
              </a:rPr>
              <a:t> a </a:t>
            </a:r>
            <a:r>
              <a:rPr lang="uk-UA" altLang="uk-UA" sz="1800" dirty="0" err="1">
                <a:solidFill>
                  <a:srgbClr val="000000"/>
                </a:solidFill>
              </a:rPr>
              <a:t>specified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number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of</a:t>
            </a:r>
            <a:r>
              <a:rPr lang="uk-UA" altLang="uk-UA" sz="1800" dirty="0">
                <a:solidFill>
                  <a:srgbClr val="000000"/>
                </a:solidFill>
              </a:rPr>
              <a:t> </a:t>
            </a:r>
            <a:r>
              <a:rPr lang="uk-UA" altLang="uk-UA" sz="1800" dirty="0" err="1">
                <a:solidFill>
                  <a:srgbClr val="000000"/>
                </a:solidFill>
              </a:rPr>
              <a:t>times</a:t>
            </a:r>
            <a:r>
              <a:rPr lang="uk-UA" altLang="uk-UA" sz="1800" dirty="0">
                <a:solidFill>
                  <a:srgbClr val="000000"/>
                </a:solidFill>
              </a:rPr>
              <a:t>:</a:t>
            </a:r>
            <a:endParaRPr lang="uk-UA" altLang="uk-UA" sz="18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StopIteration</a:t>
            </a:r>
            <a:endParaRPr lang="en-US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42441" y="2894480"/>
            <a:ext cx="3654068" cy="36933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class</a:t>
            </a:r>
            <a:r>
              <a:rPr lang="en-US" dirty="0">
                <a:latin typeface="Consolas" panose="020B0609020204030204" pitchFamily="49" charset="0"/>
              </a:rPr>
              <a:t> </a:t>
            </a:r>
            <a:r>
              <a:rPr lang="en-US" dirty="0" err="1">
                <a:latin typeface="Consolas" panose="020B0609020204030204" pitchFamily="49" charset="0"/>
              </a:rPr>
              <a:t>MyNumbers</a:t>
            </a:r>
            <a:r>
              <a:rPr lang="en-US" dirty="0">
                <a:latin typeface="Consolas" panose="020B0609020204030204" pitchFamily="49" charset="0"/>
              </a:rPr>
              <a:t>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</a:t>
            </a:r>
            <a:r>
              <a:rPr lang="en-US" dirty="0" err="1">
                <a:solidFill>
                  <a:srgbClr val="00B0F0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 __</a:t>
            </a:r>
            <a:r>
              <a:rPr lang="en-US" dirty="0" err="1">
                <a:latin typeface="Consolas" panose="020B0609020204030204" pitchFamily="49" charset="0"/>
              </a:rPr>
              <a:t>iter</a:t>
            </a:r>
            <a:r>
              <a:rPr lang="en-US" dirty="0">
                <a:latin typeface="Consolas" panose="020B0609020204030204" pitchFamily="49" charset="0"/>
              </a:rPr>
              <a:t>__(self):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 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> = 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 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</a:rPr>
              <a:t> self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</a:t>
            </a:r>
            <a:r>
              <a:rPr lang="en-US" dirty="0" err="1">
                <a:solidFill>
                  <a:srgbClr val="00B0F0"/>
                </a:solidFill>
                <a:latin typeface="Consolas" panose="020B0609020204030204" pitchFamily="49" charset="0"/>
              </a:rPr>
              <a:t>def</a:t>
            </a:r>
            <a:r>
              <a:rPr lang="en-US" dirty="0">
                <a:latin typeface="Consolas" panose="020B0609020204030204" pitchFamily="49" charset="0"/>
              </a:rPr>
              <a:t> __next__(self):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</a:t>
            </a:r>
            <a:r>
              <a:rPr lang="en-US" dirty="0">
                <a:solidFill>
                  <a:srgbClr val="00B0F0"/>
                </a:solidFill>
                <a:latin typeface="Consolas" panose="020B0609020204030204" pitchFamily="49" charset="0"/>
              </a:rPr>
              <a:t>if</a:t>
            </a:r>
            <a:r>
              <a:rPr lang="en-US" dirty="0">
                <a:latin typeface="Consolas" panose="020B0609020204030204" pitchFamily="49" charset="0"/>
              </a:rPr>
              <a:t> 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> &lt;= </a:t>
            </a:r>
            <a:r>
              <a:rPr lang="en-US" dirty="0" smtClean="0">
                <a:latin typeface="Consolas" panose="020B0609020204030204" pitchFamily="49" charset="0"/>
              </a:rPr>
              <a:t>9: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smtClean="0">
                <a:latin typeface="Consolas" panose="020B0609020204030204" pitchFamily="49" charset="0"/>
              </a:rPr>
              <a:t>              x= </a:t>
            </a:r>
            <a:r>
              <a:rPr lang="en-US" dirty="0" err="1">
                <a:latin typeface="Consolas" panose="020B0609020204030204" pitchFamily="49" charset="0"/>
              </a:rPr>
              <a:t>self.a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 </a:t>
            </a:r>
            <a:r>
              <a:rPr lang="en-US" dirty="0" smtClean="0">
                <a:latin typeface="Consolas" panose="020B0609020204030204" pitchFamily="49" charset="0"/>
              </a:rPr>
              <a:t>   </a:t>
            </a:r>
            <a:r>
              <a:rPr lang="en-US" dirty="0" err="1" smtClean="0">
                <a:latin typeface="Consolas" panose="020B0609020204030204" pitchFamily="49" charset="0"/>
              </a:rPr>
              <a:t>self.a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+= 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1</a:t>
            </a: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>    </a:t>
            </a:r>
            <a:r>
              <a:rPr lang="en-US" dirty="0" smtClean="0">
                <a:latin typeface="Consolas" panose="020B0609020204030204" pitchFamily="49" charset="0"/>
              </a:rPr>
              <a:t>   </a:t>
            </a:r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</a:rPr>
              <a:t>return</a:t>
            </a:r>
            <a:r>
              <a:rPr lang="en-US" dirty="0">
                <a:latin typeface="Consolas" panose="020B0609020204030204" pitchFamily="49" charset="0"/>
              </a:rPr>
              <a:t> </a:t>
            </a:r>
            <a:r>
              <a:rPr lang="en-US" dirty="0" smtClean="0">
                <a:latin typeface="Consolas" panose="020B0609020204030204" pitchFamily="49" charset="0"/>
              </a:rPr>
              <a:t>x</a:t>
            </a:r>
          </a:p>
          <a:p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    </a:t>
            </a:r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</a:rPr>
              <a:t>else:</a:t>
            </a:r>
          </a:p>
          <a:p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      </a:t>
            </a:r>
            <a:r>
              <a:rPr lang="en-US" dirty="0" smtClean="0">
                <a:solidFill>
                  <a:srgbClr val="00B0F0"/>
                </a:solidFill>
                <a:latin typeface="Consolas" panose="020B0609020204030204" pitchFamily="49" charset="0"/>
              </a:rPr>
              <a:t>raise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 err="1" smtClean="0">
                <a:latin typeface="Consolas" panose="020B0609020204030204" pitchFamily="49" charset="0"/>
              </a:rPr>
              <a:t>StopIteration</a:t>
            </a:r>
            <a:endParaRPr lang="en-US" dirty="0" smtClean="0">
              <a:latin typeface="Consolas" panose="020B0609020204030204" pitchFamily="49" charset="0"/>
            </a:endParaRPr>
          </a:p>
          <a:p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smtClean="0">
                <a:latin typeface="Consolas" panose="020B0609020204030204" pitchFamily="49" charset="0"/>
              </a:rPr>
              <a:t>    </a:t>
            </a: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4603873" y="3772560"/>
            <a:ext cx="4106017" cy="147732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 err="1" smtClean="0">
                <a:latin typeface="Consolas" panose="020B0609020204030204" pitchFamily="49" charset="0"/>
              </a:rPr>
              <a:t>myclass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US" dirty="0" err="1">
                <a:latin typeface="Consolas" panose="020B0609020204030204" pitchFamily="49" charset="0"/>
              </a:rPr>
              <a:t>MyNumbers</a:t>
            </a:r>
            <a:r>
              <a:rPr lang="en-US" dirty="0">
                <a:latin typeface="Consolas" panose="020B0609020204030204" pitchFamily="49" charset="0"/>
              </a:rPr>
              <a:t>()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 err="1" smtClean="0">
                <a:latin typeface="Consolas" panose="020B0609020204030204" pitchFamily="49" charset="0"/>
              </a:rPr>
              <a:t>custom_iterator</a:t>
            </a:r>
            <a:r>
              <a:rPr lang="en-US" dirty="0" smtClean="0">
                <a:latin typeface="Consolas" panose="020B0609020204030204" pitchFamily="49" charset="0"/>
              </a:rPr>
              <a:t> </a:t>
            </a:r>
            <a:r>
              <a:rPr lang="en-US" dirty="0">
                <a:latin typeface="Consolas" panose="020B0609020204030204" pitchFamily="49" charset="0"/>
              </a:rPr>
              <a:t>= </a:t>
            </a:r>
            <a:r>
              <a:rPr lang="en-US" dirty="0" err="1">
                <a:latin typeface="Consolas" panose="020B0609020204030204" pitchFamily="49" charset="0"/>
              </a:rPr>
              <a:t>iter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myclass</a:t>
            </a:r>
            <a:r>
              <a:rPr lang="en-US" dirty="0">
                <a:latin typeface="Consolas" panose="020B0609020204030204" pitchFamily="49" charset="0"/>
              </a:rPr>
              <a:t>)</a:t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>
                <a:latin typeface="Consolas" panose="020B0609020204030204" pitchFamily="49" charset="0"/>
              </a:rPr>
              <a:t/>
            </a:r>
            <a:br>
              <a:rPr lang="en-US" dirty="0">
                <a:latin typeface="Consolas" panose="020B0609020204030204" pitchFamily="49" charset="0"/>
              </a:rPr>
            </a:br>
            <a:r>
              <a:rPr lang="en-US" dirty="0"/>
              <a:t>for </a:t>
            </a:r>
            <a:r>
              <a:rPr lang="en-US" dirty="0" smtClean="0"/>
              <a:t>value</a:t>
            </a:r>
            <a:r>
              <a:rPr lang="en-US" dirty="0"/>
              <a:t> in </a:t>
            </a:r>
            <a:r>
              <a:rPr lang="en-US" dirty="0" err="1" smtClean="0"/>
              <a:t>custom_iterator</a:t>
            </a:r>
            <a:r>
              <a:rPr lang="en-US" dirty="0" smtClean="0"/>
              <a:t>: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  </a:t>
            </a:r>
            <a:r>
              <a:rPr lang="en-US" dirty="0" smtClean="0"/>
              <a:t>print(value)</a:t>
            </a:r>
            <a:endParaRPr lang="en-US" dirty="0">
              <a:latin typeface="Consolas" panose="020B0609020204030204" pitchFamily="49" charset="0"/>
            </a:endParaRPr>
          </a:p>
        </p:txBody>
      </p:sp>
      <p:sp>
        <p:nvSpPr>
          <p:cNvPr id="11" name="Rectangle 1"/>
          <p:cNvSpPr>
            <a:spLocks noChangeArrowheads="1"/>
          </p:cNvSpPr>
          <p:nvPr/>
        </p:nvSpPr>
        <p:spPr bwMode="auto">
          <a:xfrm>
            <a:off x="8994588" y="3329398"/>
            <a:ext cx="912045" cy="258532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1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2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3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4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5</a:t>
            </a:r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6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7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8</a:t>
            </a:r>
            <a:endParaRPr lang="pl-PL" dirty="0"/>
          </a:p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1994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2052637"/>
          </a:xfrm>
        </p:spPr>
        <p:txBody>
          <a:bodyPr>
            <a:normAutofit/>
          </a:bodyPr>
          <a:lstStyle/>
          <a:p>
            <a:r>
              <a:rPr lang="en-US" dirty="0"/>
              <a:t>In this section we will learn about generator expressions which is a high performance, memory efficient generalization of list comprehensions and generators</a:t>
            </a:r>
            <a:r>
              <a:rPr lang="en-US" dirty="0" smtClean="0"/>
              <a:t>.</a:t>
            </a:r>
          </a:p>
          <a:p>
            <a:r>
              <a:rPr lang="en-US" dirty="0"/>
              <a:t>The syntax of generator expression says that always needs to be directly inside a set of parentheses and cannot have a comma on either side. Which basically means both the examples below are valid generator expression usage example.</a:t>
            </a:r>
          </a:p>
          <a:p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Generator expressions</a:t>
            </a:r>
            <a:endParaRPr lang="uk-UA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537584" y="3372867"/>
            <a:ext cx="5314275" cy="147732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 smtClean="0">
                <a:latin typeface="Arial" panose="020B0604020202020204" pitchFamily="34" charset="0"/>
              </a:rPr>
              <a:t>&gt;&gt;&gt; </a:t>
            </a:r>
            <a:r>
              <a:rPr lang="en-US" altLang="uk-UA" dirty="0">
                <a:latin typeface="Arial" panose="020B0604020202020204" pitchFamily="34" charset="0"/>
              </a:rPr>
              <a:t>g = (x*x for x in range(1,10))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&gt;&gt;&gt; </a:t>
            </a:r>
            <a:r>
              <a:rPr lang="en-US" altLang="uk-UA" dirty="0" smtClean="0">
                <a:latin typeface="Arial" panose="020B0604020202020204" pitchFamily="34" charset="0"/>
              </a:rPr>
              <a:t>print(g)</a:t>
            </a:r>
            <a:endParaRPr lang="en-US" altLang="uk-UA" dirty="0">
              <a:latin typeface="Arial" panose="020B0604020202020204" pitchFamily="34" charset="0"/>
            </a:endParaRPr>
          </a:p>
          <a:p>
            <a:r>
              <a:rPr lang="en-US" altLang="uk-UA" dirty="0">
                <a:latin typeface="Arial" panose="020B0604020202020204" pitchFamily="34" charset="0"/>
              </a:rPr>
              <a:t>&lt;generator object &lt;</a:t>
            </a:r>
            <a:r>
              <a:rPr lang="en-US" altLang="uk-UA" dirty="0" err="1">
                <a:latin typeface="Arial" panose="020B0604020202020204" pitchFamily="34" charset="0"/>
              </a:rPr>
              <a:t>genexpr</a:t>
            </a:r>
            <a:r>
              <a:rPr lang="en-US" altLang="uk-UA" dirty="0">
                <a:latin typeface="Arial" panose="020B0604020202020204" pitchFamily="34" charset="0"/>
              </a:rPr>
              <a:t>&gt; at 0x7fc559516b90</a:t>
            </a:r>
            <a:r>
              <a:rPr lang="en-US" altLang="uk-UA" dirty="0" smtClean="0">
                <a:latin typeface="Arial" panose="020B0604020202020204" pitchFamily="34" charset="0"/>
              </a:rPr>
              <a:t>&gt;</a:t>
            </a:r>
          </a:p>
          <a:p>
            <a:r>
              <a:rPr lang="en-US" altLang="uk-UA" dirty="0" smtClean="0">
                <a:latin typeface="Arial" panose="020B0604020202020204" pitchFamily="34" charset="0"/>
              </a:rPr>
              <a:t>&gt;&gt;&gt; print(list(g))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[1, 4, 9, 16, 25, 36, 49, 64, 81]</a:t>
            </a:r>
          </a:p>
        </p:txBody>
      </p:sp>
      <p:sp>
        <p:nvSpPr>
          <p:cNvPr id="4" name="Rectangle 3"/>
          <p:cNvSpPr/>
          <p:nvPr/>
        </p:nvSpPr>
        <p:spPr>
          <a:xfrm>
            <a:off x="6004969" y="3649865"/>
            <a:ext cx="5372625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Generator expression can be used inside functions</a:t>
            </a:r>
            <a:r>
              <a:rPr lang="en-US" dirty="0" smtClean="0"/>
              <a:t>.</a:t>
            </a:r>
          </a:p>
          <a:p>
            <a:r>
              <a:rPr lang="en-US" altLang="uk-UA" dirty="0" smtClean="0">
                <a:latin typeface="Arial" panose="020B0604020202020204" pitchFamily="34" charset="0"/>
              </a:rPr>
              <a:t> </a:t>
            </a:r>
            <a:r>
              <a:rPr lang="en-US" altLang="uk-UA" dirty="0">
                <a:latin typeface="Arial" panose="020B0604020202020204" pitchFamily="34" charset="0"/>
              </a:rPr>
              <a:t>&gt;&gt;&gt; sum(x*x for x in range(1,10))</a:t>
            </a:r>
          </a:p>
          <a:p>
            <a:r>
              <a:rPr lang="en-US" altLang="uk-UA" dirty="0" smtClean="0">
                <a:latin typeface="Arial" panose="020B0604020202020204" pitchFamily="34" charset="0"/>
              </a:rPr>
              <a:t>285</a:t>
            </a:r>
            <a:endParaRPr lang="en-US" altLang="uk-U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9764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981635"/>
            <a:ext cx="11513504" cy="2086086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this section we learn about Python generators. They were introduced in Python 2.3. </a:t>
            </a:r>
            <a:endParaRPr lang="uk-UA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It </a:t>
            </a:r>
            <a:r>
              <a:rPr lang="en-US" dirty="0"/>
              <a:t>is as easy as defining a normal function with </a:t>
            </a:r>
            <a:r>
              <a:rPr lang="en-US" b="1" dirty="0"/>
              <a:t>yield</a:t>
            </a:r>
            <a:r>
              <a:rPr lang="en-US" dirty="0"/>
              <a:t> statement instead of a return statement</a:t>
            </a:r>
            <a:r>
              <a:rPr lang="en-US" dirty="0" smtClean="0"/>
              <a:t>.</a:t>
            </a:r>
            <a:endParaRPr lang="uk-UA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The difference is that, while a return statement terminates a function entirely, </a:t>
            </a:r>
            <a:r>
              <a:rPr lang="en-US" b="1" dirty="0"/>
              <a:t>yield</a:t>
            </a:r>
            <a:r>
              <a:rPr lang="en-US" dirty="0"/>
              <a:t> statement pauses the function saving all its states and later continues from there on successive calls. </a:t>
            </a:r>
            <a:endParaRPr lang="uk-UA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smtClean="0"/>
              <a:t>Once </a:t>
            </a:r>
            <a:r>
              <a:rPr lang="en-US" dirty="0"/>
              <a:t>the function yields, the function is paused and the control is transferred to the caller.</a:t>
            </a:r>
            <a:endParaRPr lang="uk-UA" dirty="0" smtClean="0"/>
          </a:p>
          <a:p>
            <a:endParaRPr lang="en-US" dirty="0"/>
          </a:p>
          <a:p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Generator</a:t>
            </a:r>
            <a:endParaRPr lang="uk-UA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416560" y="3417345"/>
            <a:ext cx="5570756" cy="2308324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Arial" panose="020B0604020202020204" pitchFamily="34" charset="0"/>
              </a:rPr>
              <a:t>&gt;&gt;&gt; </a:t>
            </a:r>
            <a:r>
              <a:rPr lang="en-US" altLang="uk-UA" dirty="0" err="1">
                <a:latin typeface="Arial" panose="020B0604020202020204" pitchFamily="34" charset="0"/>
              </a:rPr>
              <a:t>def</a:t>
            </a:r>
            <a:r>
              <a:rPr lang="en-US" altLang="uk-UA" dirty="0">
                <a:latin typeface="Arial" panose="020B0604020202020204" pitchFamily="34" charset="0"/>
              </a:rPr>
              <a:t> </a:t>
            </a:r>
            <a:r>
              <a:rPr lang="en-US" altLang="uk-UA" dirty="0" err="1">
                <a:latin typeface="Arial" panose="020B0604020202020204" pitchFamily="34" charset="0"/>
              </a:rPr>
              <a:t>my_generator</a:t>
            </a:r>
            <a:r>
              <a:rPr lang="en-US" altLang="uk-UA" dirty="0">
                <a:latin typeface="Arial" panose="020B0604020202020204" pitchFamily="34" charset="0"/>
              </a:rPr>
              <a:t>():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     print("Inside my generator")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     yield 'a'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     yield 'b'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     yield 'c'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&gt;&gt;&gt; </a:t>
            </a:r>
            <a:r>
              <a:rPr lang="en-US" altLang="uk-UA" dirty="0" smtClean="0">
                <a:latin typeface="Arial" panose="020B0604020202020204" pitchFamily="34" charset="0"/>
              </a:rPr>
              <a:t>print(</a:t>
            </a:r>
            <a:r>
              <a:rPr lang="en-US" altLang="uk-UA" dirty="0" err="1" smtClean="0">
                <a:latin typeface="Arial" panose="020B0604020202020204" pitchFamily="34" charset="0"/>
              </a:rPr>
              <a:t>my_generator</a:t>
            </a:r>
            <a:r>
              <a:rPr lang="en-US" altLang="uk-UA" dirty="0" smtClean="0">
                <a:latin typeface="Arial" panose="020B0604020202020204" pitchFamily="34" charset="0"/>
              </a:rPr>
              <a:t>())</a:t>
            </a:r>
            <a:endParaRPr lang="en-US" altLang="uk-UA" dirty="0">
              <a:latin typeface="Arial" panose="020B0604020202020204" pitchFamily="34" charset="0"/>
            </a:endParaRPr>
          </a:p>
          <a:p>
            <a:r>
              <a:rPr lang="en-US" altLang="uk-UA" dirty="0">
                <a:latin typeface="Arial" panose="020B0604020202020204" pitchFamily="34" charset="0"/>
              </a:rPr>
              <a:t>&lt;generator object </a:t>
            </a:r>
            <a:r>
              <a:rPr lang="en-US" altLang="uk-UA" dirty="0" err="1">
                <a:latin typeface="Arial" panose="020B0604020202020204" pitchFamily="34" charset="0"/>
              </a:rPr>
              <a:t>my_generator</a:t>
            </a:r>
            <a:r>
              <a:rPr lang="en-US" altLang="uk-UA" dirty="0">
                <a:latin typeface="Arial" panose="020B0604020202020204" pitchFamily="34" charset="0"/>
              </a:rPr>
              <a:t> at 0x7fbcfa0a6aa0&gt;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7214359" y="3419137"/>
            <a:ext cx="3114955" cy="2308324"/>
          </a:xfrm>
          <a:prstGeom prst="rect">
            <a:avLst/>
          </a:prstGeom>
          <a:solidFill>
            <a:schemeClr val="bg2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Arial" panose="020B0604020202020204" pitchFamily="34" charset="0"/>
              </a:rPr>
              <a:t>&gt;&gt;&gt; for </a:t>
            </a:r>
            <a:r>
              <a:rPr lang="en-US" altLang="uk-UA" dirty="0" smtClean="0">
                <a:latin typeface="Arial" panose="020B0604020202020204" pitchFamily="34" charset="0"/>
              </a:rPr>
              <a:t>el </a:t>
            </a:r>
            <a:r>
              <a:rPr lang="en-US" altLang="uk-UA" dirty="0">
                <a:latin typeface="Arial" panose="020B0604020202020204" pitchFamily="34" charset="0"/>
              </a:rPr>
              <a:t>in </a:t>
            </a:r>
            <a:r>
              <a:rPr lang="en-US" altLang="uk-UA" dirty="0" err="1">
                <a:latin typeface="Arial" panose="020B0604020202020204" pitchFamily="34" charset="0"/>
              </a:rPr>
              <a:t>my_generator</a:t>
            </a:r>
            <a:r>
              <a:rPr lang="en-US" altLang="uk-UA" dirty="0">
                <a:latin typeface="Arial" panose="020B0604020202020204" pitchFamily="34" charset="0"/>
              </a:rPr>
              <a:t>():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...     </a:t>
            </a:r>
            <a:r>
              <a:rPr lang="en-US" altLang="uk-UA" dirty="0" smtClean="0">
                <a:latin typeface="Arial" panose="020B0604020202020204" pitchFamily="34" charset="0"/>
              </a:rPr>
              <a:t>   print(el)</a:t>
            </a:r>
            <a:endParaRPr lang="en-US" altLang="uk-UA" dirty="0">
              <a:latin typeface="Arial" panose="020B0604020202020204" pitchFamily="34" charset="0"/>
            </a:endParaRPr>
          </a:p>
          <a:p>
            <a:r>
              <a:rPr lang="en-US" altLang="uk-UA" dirty="0">
                <a:latin typeface="Arial" panose="020B0604020202020204" pitchFamily="34" charset="0"/>
              </a:rPr>
              <a:t>...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Inside my generator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a</a:t>
            </a:r>
          </a:p>
          <a:p>
            <a:r>
              <a:rPr lang="en-US" altLang="uk-UA" dirty="0">
                <a:latin typeface="Arial" panose="020B0604020202020204" pitchFamily="34" charset="0"/>
              </a:rPr>
              <a:t>b</a:t>
            </a:r>
          </a:p>
          <a:p>
            <a:r>
              <a:rPr lang="en-US" altLang="uk-UA" dirty="0" smtClean="0">
                <a:latin typeface="Arial" panose="020B0604020202020204" pitchFamily="34" charset="0"/>
              </a:rPr>
              <a:t>C</a:t>
            </a:r>
            <a:endParaRPr lang="uk-UA" altLang="uk-UA" dirty="0" smtClean="0">
              <a:latin typeface="Arial" panose="020B0604020202020204" pitchFamily="34" charset="0"/>
            </a:endParaRPr>
          </a:p>
          <a:p>
            <a:endParaRPr lang="en-US" altLang="uk-UA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7219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Python Generators with a Loop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2980765" y="1233488"/>
            <a:ext cx="6096000" cy="452431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rev_str</a:t>
            </a:r>
            <a:r>
              <a:rPr lang="en-US" dirty="0"/>
              <a:t>(</a:t>
            </a:r>
            <a:r>
              <a:rPr lang="en-US" dirty="0" err="1"/>
              <a:t>my_str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</a:t>
            </a:r>
            <a:r>
              <a:rPr lang="en-US" dirty="0"/>
              <a:t>length = </a:t>
            </a:r>
            <a:r>
              <a:rPr lang="en-US" dirty="0" err="1"/>
              <a:t>len</a:t>
            </a:r>
            <a:r>
              <a:rPr lang="en-US" dirty="0"/>
              <a:t>(</a:t>
            </a:r>
            <a:r>
              <a:rPr lang="en-US" dirty="0" err="1"/>
              <a:t>my_str</a:t>
            </a:r>
            <a:r>
              <a:rPr lang="en-US" dirty="0" smtClean="0"/>
              <a:t>)</a:t>
            </a:r>
          </a:p>
          <a:p>
            <a:r>
              <a:rPr lang="en-US" dirty="0" smtClean="0"/>
              <a:t>    </a:t>
            </a:r>
            <a:r>
              <a:rPr lang="en-US" dirty="0"/>
              <a:t>for i in </a:t>
            </a:r>
            <a:r>
              <a:rPr lang="en-US" dirty="0" smtClean="0"/>
              <a:t>range(length-1</a:t>
            </a:r>
            <a:r>
              <a:rPr lang="en-US" dirty="0"/>
              <a:t>,-1,-1</a:t>
            </a:r>
            <a:r>
              <a:rPr lang="en-US" dirty="0" smtClean="0"/>
              <a:t>):</a:t>
            </a:r>
          </a:p>
          <a:p>
            <a:r>
              <a:rPr lang="en-US" dirty="0" smtClean="0"/>
              <a:t>        </a:t>
            </a:r>
            <a:r>
              <a:rPr lang="en-US" dirty="0"/>
              <a:t>yield </a:t>
            </a:r>
            <a:r>
              <a:rPr lang="en-US" dirty="0" err="1"/>
              <a:t>my_str</a:t>
            </a:r>
            <a:r>
              <a:rPr lang="en-US" dirty="0"/>
              <a:t>[i</a:t>
            </a:r>
            <a:r>
              <a:rPr lang="en-US" dirty="0" smtClean="0"/>
              <a:t>]</a:t>
            </a:r>
          </a:p>
          <a:p>
            <a:endParaRPr lang="en-US" dirty="0" smtClean="0"/>
          </a:p>
          <a:p>
            <a:r>
              <a:rPr lang="en-US" dirty="0"/>
              <a:t>for char in </a:t>
            </a:r>
            <a:r>
              <a:rPr lang="en-US" dirty="0" err="1"/>
              <a:t>rev_str</a:t>
            </a:r>
            <a:r>
              <a:rPr lang="en-US" dirty="0"/>
              <a:t>("hello</a:t>
            </a:r>
            <a:r>
              <a:rPr lang="en-US" dirty="0" smtClean="0"/>
              <a:t>"):</a:t>
            </a:r>
          </a:p>
          <a:p>
            <a:r>
              <a:rPr lang="en-US" dirty="0" smtClean="0"/>
              <a:t>     </a:t>
            </a:r>
            <a:r>
              <a:rPr lang="en-US" dirty="0"/>
              <a:t>print(char)</a:t>
            </a:r>
            <a:endParaRPr lang="uk-UA" dirty="0"/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# </a:t>
            </a:r>
            <a:r>
              <a:rPr lang="en-US" dirty="0"/>
              <a:t>For loop to reverse the </a:t>
            </a:r>
            <a:r>
              <a:rPr lang="en-US" dirty="0" smtClean="0"/>
              <a:t>string</a:t>
            </a:r>
          </a:p>
          <a:p>
            <a:r>
              <a:rPr lang="en-US" dirty="0" smtClean="0"/>
              <a:t># Output:</a:t>
            </a:r>
          </a:p>
          <a:p>
            <a:r>
              <a:rPr lang="en-US" dirty="0" smtClean="0"/>
              <a:t># o</a:t>
            </a:r>
          </a:p>
          <a:p>
            <a:r>
              <a:rPr lang="en-US" dirty="0" smtClean="0"/>
              <a:t># l</a:t>
            </a:r>
          </a:p>
          <a:p>
            <a:r>
              <a:rPr lang="en-US" dirty="0" smtClean="0"/>
              <a:t># l</a:t>
            </a:r>
          </a:p>
          <a:p>
            <a:r>
              <a:rPr lang="en-US" dirty="0" smtClean="0"/>
              <a:t># e</a:t>
            </a:r>
          </a:p>
          <a:p>
            <a:r>
              <a:rPr lang="en-US" dirty="0" smtClean="0"/>
              <a:t># h</a:t>
            </a:r>
          </a:p>
        </p:txBody>
      </p:sp>
    </p:spTree>
    <p:extLst>
      <p:ext uri="{BB962C8B-B14F-4D97-AF65-F5344CB8AC3E}">
        <p14:creationId xmlns:p14="http://schemas.microsoft.com/office/powerpoint/2010/main" val="258635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567031" y="723901"/>
            <a:ext cx="11511915" cy="525970"/>
          </a:xfrm>
        </p:spPr>
        <p:txBody>
          <a:bodyPr/>
          <a:lstStyle/>
          <a:p>
            <a:r>
              <a:rPr lang="en-US" dirty="0"/>
              <a:t>List </a:t>
            </a:r>
            <a:r>
              <a:rPr lang="en-US" dirty="0" smtClean="0"/>
              <a:t>Comprehensions</a:t>
            </a:r>
            <a:endParaRPr lang="en-US" dirty="0"/>
          </a:p>
        </p:txBody>
      </p:sp>
      <p:sp>
        <p:nvSpPr>
          <p:cNvPr id="8" name="TextBox 8"/>
          <p:cNvSpPr txBox="1">
            <a:spLocks noChangeArrowheads="1"/>
          </p:cNvSpPr>
          <p:nvPr/>
        </p:nvSpPr>
        <p:spPr bwMode="auto">
          <a:xfrm>
            <a:off x="641643" y="2445973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563980" y="2439717"/>
            <a:ext cx="7278687" cy="338138"/>
          </a:xfrm>
          <a:prstGeom prst="rect">
            <a:avLst/>
          </a:prstGeom>
          <a:solidFill>
            <a:schemeClr val="bg2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expression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value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collection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&lt;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condition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4" name="Rectangle 3"/>
          <p:cNvSpPr/>
          <p:nvPr/>
        </p:nvSpPr>
        <p:spPr>
          <a:xfrm>
            <a:off x="1563980" y="3102595"/>
            <a:ext cx="6129435" cy="369332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err="1"/>
              <a:t>doubled_odds</a:t>
            </a:r>
            <a:r>
              <a:rPr lang="en-US" dirty="0"/>
              <a:t> = [n * 2 </a:t>
            </a:r>
            <a:r>
              <a:rPr lang="en-US" b="1" dirty="0">
                <a:solidFill>
                  <a:srgbClr val="FF7700"/>
                </a:solidFill>
              </a:rPr>
              <a:t>for</a:t>
            </a:r>
            <a:r>
              <a:rPr lang="en-US" dirty="0"/>
              <a:t> n </a:t>
            </a:r>
            <a:r>
              <a:rPr lang="en-US" b="1" dirty="0">
                <a:solidFill>
                  <a:srgbClr val="FF7700"/>
                </a:solidFill>
              </a:rPr>
              <a:t>in</a:t>
            </a:r>
            <a:r>
              <a:rPr lang="en-US" dirty="0"/>
              <a:t> </a:t>
            </a:r>
            <a:r>
              <a:rPr lang="en-US" dirty="0" smtClean="0"/>
              <a:t>range(10) </a:t>
            </a:r>
            <a:r>
              <a:rPr lang="en-US" b="1" dirty="0">
                <a:solidFill>
                  <a:srgbClr val="FF7700"/>
                </a:solidFill>
              </a:rPr>
              <a:t>if</a:t>
            </a:r>
            <a:r>
              <a:rPr lang="en-US" dirty="0"/>
              <a:t> n % 2 == 1]</a:t>
            </a:r>
            <a:endParaRPr lang="uk-UA" dirty="0"/>
          </a:p>
        </p:txBody>
      </p:sp>
      <p:sp>
        <p:nvSpPr>
          <p:cNvPr id="13" name="Rectangle 12"/>
          <p:cNvSpPr/>
          <p:nvPr/>
        </p:nvSpPr>
        <p:spPr>
          <a:xfrm>
            <a:off x="641643" y="4321525"/>
            <a:ext cx="3849688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numbers 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smtClean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dirty="0" smtClean="0"/>
          </a:p>
          <a:p>
            <a:r>
              <a:rPr lang="en-US" dirty="0" err="1" smtClean="0"/>
              <a:t>doubled_numbers</a:t>
            </a:r>
            <a:r>
              <a:rPr lang="en-US" dirty="0" smtClean="0"/>
              <a:t> </a:t>
            </a:r>
            <a:r>
              <a:rPr lang="en-US" dirty="0"/>
              <a:t>= []</a:t>
            </a:r>
          </a:p>
          <a:p>
            <a:r>
              <a:rPr lang="en-US" dirty="0">
                <a:solidFill>
                  <a:srgbClr val="FF7700"/>
                </a:solidFill>
              </a:rPr>
              <a:t>for</a:t>
            </a:r>
            <a:r>
              <a:rPr lang="en-US" dirty="0"/>
              <a:t> n </a:t>
            </a:r>
            <a:r>
              <a:rPr lang="en-US" dirty="0">
                <a:solidFill>
                  <a:srgbClr val="FF7700"/>
                </a:solidFill>
              </a:rPr>
              <a:t>in</a:t>
            </a:r>
            <a:r>
              <a:rPr lang="en-US" dirty="0"/>
              <a:t> </a:t>
            </a:r>
            <a:r>
              <a:rPr lang="en-US" dirty="0" smtClean="0"/>
              <a:t>numbers:</a:t>
            </a:r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doubled_numbers.append</a:t>
            </a:r>
            <a:r>
              <a:rPr lang="en-US" dirty="0"/>
              <a:t>(n * 2)</a:t>
            </a:r>
            <a:endParaRPr lang="uk-UA" dirty="0"/>
          </a:p>
        </p:txBody>
      </p:sp>
      <p:sp>
        <p:nvSpPr>
          <p:cNvPr id="14" name="Rectangle 13"/>
          <p:cNvSpPr/>
          <p:nvPr/>
        </p:nvSpPr>
        <p:spPr>
          <a:xfrm>
            <a:off x="641643" y="3921303"/>
            <a:ext cx="209390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Traditional for loop</a:t>
            </a:r>
            <a:endParaRPr lang="uk-UA" dirty="0"/>
          </a:p>
        </p:txBody>
      </p:sp>
      <p:sp>
        <p:nvSpPr>
          <p:cNvPr id="15" name="Right Arrow 14"/>
          <p:cNvSpPr/>
          <p:nvPr/>
        </p:nvSpPr>
        <p:spPr>
          <a:xfrm>
            <a:off x="4685106" y="4638017"/>
            <a:ext cx="1063442" cy="248487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scene3d>
              <a:camera prst="orthographicFront"/>
              <a:lightRig rig="harsh" dir="t"/>
            </a:scene3d>
            <a:sp3d extrusionH="57150" prstMaterial="matte">
              <a:bevelT w="63500" h="12700" prst="angle"/>
              <a:contourClr>
                <a:schemeClr val="bg1">
                  <a:lumMod val="65000"/>
                </a:schemeClr>
              </a:contourClr>
            </a:sp3d>
          </a:bodyPr>
          <a:lstStyle/>
          <a:p>
            <a:pPr algn="ctr"/>
            <a:endParaRPr lang="uk-UA" b="1">
              <a:ln/>
              <a:solidFill>
                <a:schemeClr val="accent3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909762" y="3921303"/>
            <a:ext cx="47058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The </a:t>
            </a:r>
            <a:r>
              <a:rPr lang="en-US" dirty="0"/>
              <a:t>same code written as a comprehension:</a:t>
            </a:r>
            <a:endParaRPr lang="uk-UA" dirty="0"/>
          </a:p>
        </p:txBody>
      </p:sp>
      <p:sp>
        <p:nvSpPr>
          <p:cNvPr id="17" name="Rectangle 16"/>
          <p:cNvSpPr/>
          <p:nvPr/>
        </p:nvSpPr>
        <p:spPr>
          <a:xfrm>
            <a:off x="5942323" y="4439096"/>
            <a:ext cx="4789453" cy="6463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numbers = 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endParaRPr lang="en-US" dirty="0" smtClean="0"/>
          </a:p>
          <a:p>
            <a:r>
              <a:rPr lang="en-US" dirty="0" err="1" smtClean="0"/>
              <a:t>doubled_numbers</a:t>
            </a:r>
            <a:r>
              <a:rPr lang="en-US" dirty="0" smtClean="0"/>
              <a:t> </a:t>
            </a:r>
            <a:r>
              <a:rPr lang="en-US" dirty="0"/>
              <a:t>= [n * 2 </a:t>
            </a:r>
            <a:r>
              <a:rPr lang="en-US" dirty="0">
                <a:solidFill>
                  <a:srgbClr val="FF7700"/>
                </a:solidFill>
              </a:rPr>
              <a:t>for</a:t>
            </a:r>
            <a:r>
              <a:rPr lang="en-US" dirty="0"/>
              <a:t> n </a:t>
            </a:r>
            <a:r>
              <a:rPr lang="en-US" dirty="0">
                <a:solidFill>
                  <a:srgbClr val="FF7700"/>
                </a:solidFill>
              </a:rPr>
              <a:t>in</a:t>
            </a:r>
            <a:r>
              <a:rPr lang="en-US" dirty="0"/>
              <a:t> numbers]</a:t>
            </a:r>
            <a:endParaRPr lang="uk-UA" dirty="0"/>
          </a:p>
        </p:txBody>
      </p:sp>
      <p:sp>
        <p:nvSpPr>
          <p:cNvPr id="18" name="Rectangle 17"/>
          <p:cNvSpPr/>
          <p:nvPr/>
        </p:nvSpPr>
        <p:spPr>
          <a:xfrm>
            <a:off x="567030" y="1312168"/>
            <a:ext cx="1123126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List comprehensions </a:t>
            </a:r>
            <a:r>
              <a:rPr lang="en-US" dirty="0"/>
              <a:t>are a tool for transforming one list (any </a:t>
            </a:r>
            <a:r>
              <a:rPr lang="en-US" dirty="0" err="1" smtClean="0"/>
              <a:t>itterable</a:t>
            </a:r>
            <a:r>
              <a:rPr lang="en-US" dirty="0" smtClean="0"/>
              <a:t> </a:t>
            </a:r>
            <a:r>
              <a:rPr lang="en-US" dirty="0"/>
              <a:t>actually) into another list. During this transformation, elements can be conditionally included in the new list and each element can be transformed as needed.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2297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Python has an interesting feature called </a:t>
            </a:r>
            <a:r>
              <a:rPr lang="en-US" b="1" dirty="0"/>
              <a:t>decorators</a:t>
            </a:r>
            <a:r>
              <a:rPr lang="en-US" dirty="0"/>
              <a:t> to add functionality to an existing code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dirty="0"/>
              <a:t>This is also called </a:t>
            </a:r>
            <a:r>
              <a:rPr lang="en-US" b="1" dirty="0"/>
              <a:t>metaprogramming</a:t>
            </a:r>
            <a:r>
              <a:rPr lang="en-US" dirty="0"/>
              <a:t> as a part of the program tries to modify another part of the program at compile time.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Decorators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416559" y="2895912"/>
            <a:ext cx="11511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We can use the </a:t>
            </a:r>
            <a:r>
              <a:rPr lang="en-US" b="1" dirty="0"/>
              <a:t>@</a:t>
            </a:r>
            <a:r>
              <a:rPr lang="en-US" dirty="0"/>
              <a:t> symbol along with the name of the decorator function and place it above the definition of the function to be decorated. For example,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519953" y="3822723"/>
            <a:ext cx="3406588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@</a:t>
            </a:r>
            <a:r>
              <a:rPr lang="en-US" b="1" dirty="0" err="1"/>
              <a:t>make_pretty</a:t>
            </a:r>
            <a:endParaRPr lang="en-US" b="1" dirty="0"/>
          </a:p>
          <a:p>
            <a:r>
              <a:rPr lang="en-US" dirty="0" err="1"/>
              <a:t>def</a:t>
            </a:r>
            <a:r>
              <a:rPr lang="en-US" dirty="0"/>
              <a:t> ordinary():</a:t>
            </a:r>
          </a:p>
          <a:p>
            <a:r>
              <a:rPr lang="en-US" dirty="0"/>
              <a:t>    print("I am ordinary")</a:t>
            </a:r>
            <a:endParaRPr lang="uk-UA" dirty="0"/>
          </a:p>
        </p:txBody>
      </p:sp>
      <p:sp>
        <p:nvSpPr>
          <p:cNvPr id="6" name="Equal 5"/>
          <p:cNvSpPr/>
          <p:nvPr/>
        </p:nvSpPr>
        <p:spPr>
          <a:xfrm>
            <a:off x="4289612" y="4047278"/>
            <a:ext cx="1358153" cy="436937"/>
          </a:xfrm>
          <a:prstGeom prst="mathEqual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>
              <a:solidFill>
                <a:schemeClr val="tx1"/>
              </a:solidFill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010836" y="3763076"/>
            <a:ext cx="4346950" cy="923330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def</a:t>
            </a:r>
            <a:r>
              <a:rPr lang="en-US" dirty="0"/>
              <a:t> ordinary():</a:t>
            </a:r>
          </a:p>
          <a:p>
            <a:r>
              <a:rPr lang="en-US" dirty="0"/>
              <a:t>    print("I am ordinary")</a:t>
            </a:r>
          </a:p>
          <a:p>
            <a:r>
              <a:rPr lang="en-US" b="1" dirty="0"/>
              <a:t>ordinary = </a:t>
            </a:r>
            <a:r>
              <a:rPr lang="en-US" b="1" dirty="0" err="1"/>
              <a:t>make_pretty</a:t>
            </a:r>
            <a:r>
              <a:rPr lang="en-US" b="1" dirty="0"/>
              <a:t>(ordinary)</a:t>
            </a:r>
            <a:endParaRPr lang="uk-UA" b="1" dirty="0"/>
          </a:p>
        </p:txBody>
      </p:sp>
      <p:sp>
        <p:nvSpPr>
          <p:cNvPr id="8" name="Rectangle 7"/>
          <p:cNvSpPr/>
          <p:nvPr/>
        </p:nvSpPr>
        <p:spPr>
          <a:xfrm>
            <a:off x="519953" y="5251088"/>
            <a:ext cx="56950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This is just a syntactic sugar to implement decorators.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452940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9"/>
            <a:ext cx="11513504" cy="702888"/>
          </a:xfrm>
        </p:spPr>
        <p:txBody>
          <a:bodyPr/>
          <a:lstStyle/>
          <a:p>
            <a:r>
              <a:rPr lang="en-US" dirty="0"/>
              <a:t>The above decorator was simple and it only worked with functions that did not have any parameters. What if we had functions that took in parameters like below?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Decorating Functions with Parameters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627530" y="2854115"/>
            <a:ext cx="1927412" cy="6463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err="1"/>
              <a:t>def</a:t>
            </a:r>
            <a:r>
              <a:rPr lang="en-US" dirty="0"/>
              <a:t> divide(a, b):</a:t>
            </a:r>
          </a:p>
          <a:p>
            <a:r>
              <a:rPr lang="en-US" dirty="0"/>
              <a:t>    return a/b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5360893" y="2300118"/>
            <a:ext cx="6096000" cy="1754326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&gt;&gt;&gt; divide(2,5)</a:t>
            </a:r>
          </a:p>
          <a:p>
            <a:r>
              <a:rPr lang="en-US" dirty="0"/>
              <a:t>0.4</a:t>
            </a:r>
          </a:p>
          <a:p>
            <a:r>
              <a:rPr lang="en-US" dirty="0"/>
              <a:t>&gt;&gt;&gt; divide(2,0)</a:t>
            </a:r>
          </a:p>
          <a:p>
            <a:r>
              <a:rPr lang="en-US" dirty="0" err="1"/>
              <a:t>Traceback</a:t>
            </a:r>
            <a:r>
              <a:rPr lang="en-US" dirty="0"/>
              <a:t> (most recent call last):</a:t>
            </a:r>
          </a:p>
          <a:p>
            <a:r>
              <a:rPr lang="en-US" dirty="0"/>
              <a:t>...</a:t>
            </a:r>
          </a:p>
          <a:p>
            <a:r>
              <a:rPr lang="en-US" dirty="0" err="1"/>
              <a:t>ZeroDivisionError</a:t>
            </a:r>
            <a:r>
              <a:rPr lang="en-US" dirty="0"/>
              <a:t>: division by zero</a:t>
            </a:r>
            <a:endParaRPr lang="uk-UA" dirty="0"/>
          </a:p>
        </p:txBody>
      </p:sp>
      <p:sp>
        <p:nvSpPr>
          <p:cNvPr id="6" name="Right Arrow 5"/>
          <p:cNvSpPr/>
          <p:nvPr/>
        </p:nvSpPr>
        <p:spPr>
          <a:xfrm>
            <a:off x="3186953" y="3177281"/>
            <a:ext cx="1667435" cy="251719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75769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8"/>
            <a:ext cx="11513504" cy="528077"/>
          </a:xfrm>
        </p:spPr>
        <p:txBody>
          <a:bodyPr/>
          <a:lstStyle/>
          <a:p>
            <a:r>
              <a:rPr lang="en-US" dirty="0"/>
              <a:t>Now let's make a decorator to check for this case that will cause the error.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Decorating Functions with Parameters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537584" y="1976717"/>
            <a:ext cx="4962263" cy="36933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 err="1" smtClean="0"/>
              <a:t>def</a:t>
            </a:r>
            <a:r>
              <a:rPr lang="en-US" b="1" dirty="0" smtClean="0"/>
              <a:t> </a:t>
            </a:r>
            <a:r>
              <a:rPr lang="en-US" b="1" dirty="0" err="1"/>
              <a:t>smart_divide</a:t>
            </a:r>
            <a:r>
              <a:rPr lang="en-US" b="1" dirty="0"/>
              <a:t>(</a:t>
            </a:r>
            <a:r>
              <a:rPr lang="en-US" b="1" dirty="0" err="1"/>
              <a:t>func</a:t>
            </a:r>
            <a:r>
              <a:rPr lang="en-US" b="1" dirty="0"/>
              <a:t>):</a:t>
            </a:r>
          </a:p>
          <a:p>
            <a:r>
              <a:rPr lang="en-US" dirty="0"/>
              <a:t>   </a:t>
            </a:r>
            <a:r>
              <a:rPr lang="en-US" dirty="0" err="1"/>
              <a:t>def</a:t>
            </a:r>
            <a:r>
              <a:rPr lang="en-US" dirty="0"/>
              <a:t> inner(</a:t>
            </a:r>
            <a:r>
              <a:rPr lang="en-US" dirty="0" err="1"/>
              <a:t>a,b</a:t>
            </a:r>
            <a:r>
              <a:rPr lang="en-US" dirty="0"/>
              <a:t>):</a:t>
            </a:r>
          </a:p>
          <a:p>
            <a:r>
              <a:rPr lang="en-US" dirty="0"/>
              <a:t>      print("I am going to </a:t>
            </a:r>
            <a:r>
              <a:rPr lang="en-US" dirty="0" err="1"/>
              <a:t>divide",a,"and",b</a:t>
            </a:r>
            <a:r>
              <a:rPr lang="en-US" dirty="0"/>
              <a:t>)</a:t>
            </a:r>
          </a:p>
          <a:p>
            <a:r>
              <a:rPr lang="en-US" dirty="0"/>
              <a:t>      if b == 0:</a:t>
            </a:r>
          </a:p>
          <a:p>
            <a:r>
              <a:rPr lang="en-US" dirty="0"/>
              <a:t>         print("Whoops! cannot divide")</a:t>
            </a:r>
          </a:p>
          <a:p>
            <a:r>
              <a:rPr lang="en-US" dirty="0"/>
              <a:t>         return</a:t>
            </a:r>
          </a:p>
          <a:p>
            <a:endParaRPr lang="en-US" dirty="0"/>
          </a:p>
          <a:p>
            <a:r>
              <a:rPr lang="en-US" dirty="0"/>
              <a:t>      return </a:t>
            </a:r>
            <a:r>
              <a:rPr lang="en-US" dirty="0" err="1"/>
              <a:t>func</a:t>
            </a:r>
            <a:r>
              <a:rPr lang="en-US" dirty="0"/>
              <a:t>(</a:t>
            </a:r>
            <a:r>
              <a:rPr lang="en-US" dirty="0" err="1"/>
              <a:t>a,b</a:t>
            </a:r>
            <a:r>
              <a:rPr lang="en-US" dirty="0"/>
              <a:t>)</a:t>
            </a:r>
          </a:p>
          <a:p>
            <a:r>
              <a:rPr lang="en-US" dirty="0"/>
              <a:t>   return inner</a:t>
            </a:r>
          </a:p>
          <a:p>
            <a:endParaRPr lang="en-US" dirty="0"/>
          </a:p>
          <a:p>
            <a:r>
              <a:rPr lang="en-US" b="1" dirty="0"/>
              <a:t>@</a:t>
            </a:r>
            <a:r>
              <a:rPr lang="en-US" b="1" dirty="0" err="1"/>
              <a:t>smart_divide</a:t>
            </a:r>
            <a:endParaRPr lang="en-US" b="1" dirty="0"/>
          </a:p>
          <a:p>
            <a:r>
              <a:rPr lang="en-US" dirty="0" err="1"/>
              <a:t>def</a:t>
            </a:r>
            <a:r>
              <a:rPr lang="en-US" dirty="0"/>
              <a:t> divide(</a:t>
            </a:r>
            <a:r>
              <a:rPr lang="en-US" dirty="0" err="1"/>
              <a:t>a,b</a:t>
            </a:r>
            <a:r>
              <a:rPr lang="en-US" dirty="0"/>
              <a:t>):</a:t>
            </a:r>
          </a:p>
          <a:p>
            <a:r>
              <a:rPr lang="en-US" dirty="0"/>
              <a:t>    return a/b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7637930" y="2628492"/>
            <a:ext cx="3845859" cy="2031325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&gt;&gt;&gt; divide(2,5)</a:t>
            </a:r>
          </a:p>
          <a:p>
            <a:r>
              <a:rPr lang="en-US" dirty="0"/>
              <a:t>I am going to divide 2 and 5</a:t>
            </a:r>
          </a:p>
          <a:p>
            <a:r>
              <a:rPr lang="en-US" dirty="0"/>
              <a:t>0.4</a:t>
            </a:r>
          </a:p>
          <a:p>
            <a:endParaRPr lang="en-US" dirty="0"/>
          </a:p>
          <a:p>
            <a:r>
              <a:rPr lang="en-US" dirty="0"/>
              <a:t>&gt;&gt;&gt; divide(2,0)</a:t>
            </a:r>
          </a:p>
          <a:p>
            <a:r>
              <a:rPr lang="en-US" dirty="0"/>
              <a:t>I am going to divide 2 and 0</a:t>
            </a:r>
          </a:p>
          <a:p>
            <a:r>
              <a:rPr lang="en-US" dirty="0"/>
              <a:t>Whoops! cannot divide</a:t>
            </a:r>
            <a:endParaRPr lang="uk-UA" dirty="0"/>
          </a:p>
        </p:txBody>
      </p:sp>
      <p:sp>
        <p:nvSpPr>
          <p:cNvPr id="8" name="Right Arrow 7"/>
          <p:cNvSpPr/>
          <p:nvPr/>
        </p:nvSpPr>
        <p:spPr>
          <a:xfrm>
            <a:off x="5970494" y="3451271"/>
            <a:ext cx="1196788" cy="251083"/>
          </a:xfrm>
          <a:prstGeom prst="rightArrow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16304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16561" y="1233489"/>
            <a:ext cx="6236487" cy="1428431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Multiple decorators can be chained in Python.</a:t>
            </a:r>
          </a:p>
          <a:p>
            <a:endParaRPr lang="en-US" dirty="0"/>
          </a:p>
          <a:p>
            <a:r>
              <a:rPr lang="en-US" dirty="0"/>
              <a:t>This is to say, a function can be decorated multiple times with different (or same) decorators. We simply place the decorators above the desired function.</a:t>
            </a:r>
            <a:endParaRPr lang="uk-U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Chaining Decorators in Python</a:t>
            </a:r>
            <a:endParaRPr lang="uk-UA" dirty="0"/>
          </a:p>
        </p:txBody>
      </p:sp>
      <p:sp>
        <p:nvSpPr>
          <p:cNvPr id="4" name="Rectangle 1"/>
          <p:cNvSpPr>
            <a:spLocks noChangeArrowheads="1"/>
          </p:cNvSpPr>
          <p:nvPr/>
        </p:nvSpPr>
        <p:spPr bwMode="auto">
          <a:xfrm>
            <a:off x="6944447" y="1085191"/>
            <a:ext cx="4233217" cy="2677656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star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inner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"*"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"*"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inner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percent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inner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"%"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func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**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kwargs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kumimoji="0" lang="en-US" altLang="uk-UA" sz="12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8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"%"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* 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FF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30</a:t>
            </a: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kumimoji="0" lang="uk-UA" altLang="uk-UA" sz="12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kumimoji="0" lang="uk-UA" altLang="uk-UA" sz="1200" b="1" i="0" u="none" strike="noStrike" cap="none" normalizeH="0" baseline="0" dirty="0" err="1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kumimoji="0" lang="uk-UA" altLang="uk-UA" sz="1200" b="1" i="0" u="none" strike="noStrike" cap="none" normalizeH="0" baseline="0" dirty="0" smtClean="0">
                <a:ln>
                  <a:noFill/>
                </a:ln>
                <a:solidFill>
                  <a:srgbClr val="00008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kumimoji="0" lang="uk-UA" altLang="uk-UA" sz="1200" b="0" i="0" u="none" strike="noStrike" cap="none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inner</a:t>
            </a:r>
            <a:endParaRPr kumimoji="0" lang="uk-UA" altLang="uk-UA" sz="12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24352" y="3924003"/>
            <a:ext cx="5591328" cy="9387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00" dirty="0"/>
              <a:t>******************************</a:t>
            </a:r>
          </a:p>
          <a:p>
            <a:r>
              <a:rPr lang="en-US" sz="1100" dirty="0"/>
              <a:t>%%%%%%%%%%%%%%%%%%%%%%%%%%%%%%</a:t>
            </a:r>
          </a:p>
          <a:p>
            <a:r>
              <a:rPr lang="en-US" sz="1100" dirty="0"/>
              <a:t>Hello</a:t>
            </a:r>
          </a:p>
          <a:p>
            <a:r>
              <a:rPr lang="en-US" sz="1100" dirty="0"/>
              <a:t>%%%%%%%%%%%%%%%%%%%%%%%%%%%%%%</a:t>
            </a:r>
          </a:p>
          <a:p>
            <a:r>
              <a:rPr lang="en-US" sz="1100" dirty="0" smtClean="0"/>
              <a:t>******************************</a:t>
            </a:r>
          </a:p>
        </p:txBody>
      </p:sp>
      <p:sp>
        <p:nvSpPr>
          <p:cNvPr id="6" name="Rectangle 5"/>
          <p:cNvSpPr/>
          <p:nvPr/>
        </p:nvSpPr>
        <p:spPr>
          <a:xfrm>
            <a:off x="416560" y="3025661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The order in which we chain decorators matter. If we had reversed the order as,</a:t>
            </a:r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568084" y="3885532"/>
            <a:ext cx="2205596" cy="101566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uk-UA" altLang="uk-UA" sz="1200" dirty="0" err="1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</a:t>
            </a: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uk-UA" altLang="uk-UA" sz="1200" dirty="0" err="1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percent</a:t>
            </a: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uk-UA" altLang="uk-UA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printer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altLang="uk-UA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printer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uk-UA" altLang="uk-UA" sz="12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uk-UA" altLang="uk-UA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uk-UA" altLang="uk-UA" sz="1200" dirty="0">
              <a:solidFill>
                <a:srgbClr val="171B65"/>
              </a:solidFill>
              <a:latin typeface="Arial" panose="020B0604020202020204" pitchFamily="34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68084" y="5033455"/>
            <a:ext cx="2205596" cy="1015663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uk-UA" altLang="uk-UA" sz="1200" dirty="0" err="1" smtClean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percent</a:t>
            </a:r>
            <a:endParaRPr lang="en-US" altLang="uk-UA" sz="1200" dirty="0" smtClean="0">
              <a:solidFill>
                <a:srgbClr val="0000B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uk-UA" altLang="uk-UA" sz="1200" dirty="0" smtClean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@</a:t>
            </a:r>
            <a:r>
              <a:rPr lang="uk-UA" altLang="uk-UA" sz="1200" dirty="0" err="1" smtClean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star</a:t>
            </a:r>
            <a: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uk-UA" altLang="uk-UA" sz="1200" dirty="0">
                <a:solidFill>
                  <a:srgbClr val="0000B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uk-UA" altLang="uk-UA" sz="1200" b="1" dirty="0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printer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):</a:t>
            </a:r>
            <a:b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uk-UA" altLang="uk-UA" sz="1200" b="1" dirty="0" err="1">
                <a:solidFill>
                  <a:srgbClr val="00008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msg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b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uk-UA" altLang="uk-UA" sz="1200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printer</a:t>
            </a:r>
            <a:r>
              <a:rPr lang="uk-UA" altLang="uk-UA" sz="12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uk-UA" altLang="uk-UA" sz="1200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uk-UA" altLang="uk-UA" sz="1200" b="1" dirty="0" err="1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Hello</a:t>
            </a:r>
            <a:r>
              <a:rPr lang="uk-UA" altLang="uk-UA" sz="1200" b="1" dirty="0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"</a:t>
            </a:r>
            <a:r>
              <a:rPr lang="uk-UA" altLang="uk-UA" sz="12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uk-UA" altLang="uk-UA" sz="1200" dirty="0">
              <a:solidFill>
                <a:srgbClr val="171B65"/>
              </a:solidFill>
              <a:latin typeface="Arial" panose="020B0604020202020204" pitchFamily="34" charset="0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024352" y="5033455"/>
            <a:ext cx="5591328" cy="9387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sz="1100" dirty="0"/>
              <a:t>%%%%%%%%%%%%%%%%%%%%%%%%%%%%%%</a:t>
            </a:r>
          </a:p>
          <a:p>
            <a:r>
              <a:rPr lang="en-US" sz="1100" dirty="0"/>
              <a:t>******************************</a:t>
            </a:r>
          </a:p>
          <a:p>
            <a:r>
              <a:rPr lang="en-US" sz="1100" dirty="0"/>
              <a:t>Hello</a:t>
            </a:r>
          </a:p>
          <a:p>
            <a:r>
              <a:rPr lang="en-US" sz="1100" dirty="0"/>
              <a:t>******************************</a:t>
            </a:r>
          </a:p>
          <a:p>
            <a:r>
              <a:rPr lang="en-US" sz="1100" dirty="0"/>
              <a:t>%%%%%%%%%%%%%%%%%%%%%%%%%%%%%%</a:t>
            </a:r>
            <a:endParaRPr lang="uk-UA" sz="1100" dirty="0"/>
          </a:p>
        </p:txBody>
      </p:sp>
    </p:spTree>
    <p:extLst>
      <p:ext uri="{BB962C8B-B14F-4D97-AF65-F5344CB8AC3E}">
        <p14:creationId xmlns:p14="http://schemas.microsoft.com/office/powerpoint/2010/main" val="1473964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08716" y="617406"/>
            <a:ext cx="11355761" cy="525970"/>
          </a:xfrm>
        </p:spPr>
        <p:txBody>
          <a:bodyPr/>
          <a:lstStyle/>
          <a:p>
            <a:r>
              <a:rPr lang="en-US" b="1" dirty="0" smtClean="0"/>
              <a:t>More questions ?</a:t>
            </a:r>
            <a:endParaRPr lang="uk-UA" dirty="0"/>
          </a:p>
        </p:txBody>
      </p:sp>
      <p:pic>
        <p:nvPicPr>
          <p:cNvPr id="2050" name="Picture 2" descr="Ð ÐµÐ·ÑÐ»ÑÑÐ°Ñ Ð¿Ð¾ÑÑÐºÑ Ð·Ð¾Ð±ÑÐ°Ð¶ÐµÐ½Ñ Ð·Ð° Ð·Ð°Ð¿Ð¸ÑÐ¾Ð¼ &quot;more quastion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597" y="1723260"/>
            <a:ext cx="5977998" cy="448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43713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  FOR</a:t>
            </a:r>
            <a:br>
              <a:rPr lang="en-US" dirty="0"/>
            </a:br>
            <a:r>
              <a:rPr lang="en-US" dirty="0"/>
              <a:t>ATTENTION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42346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Multi-</a:t>
            </a:r>
            <a:r>
              <a:rPr lang="en-US" dirty="0" err="1" smtClean="0"/>
              <a:t>variablefunctions</a:t>
            </a:r>
            <a:r>
              <a:rPr lang="en-US" dirty="0" smtClean="0"/>
              <a:t> in a single line using zip</a:t>
            </a:r>
            <a:endParaRPr lang="uk-UA" dirty="0"/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722313" y="1023080"/>
            <a:ext cx="5439336" cy="107721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vec1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vec2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dot_mul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u, v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zip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vec1, vec2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print(</a:t>
            </a: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dot_mul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US" altLang="uk-UA" sz="1600" dirty="0">
              <a:latin typeface="Arial" panose="020B0604020202020204" pitchFamily="34" charset="0"/>
            </a:endParaRPr>
          </a:p>
        </p:txBody>
      </p:sp>
      <p:sp>
        <p:nvSpPr>
          <p:cNvPr id="6" name="TextBox 8"/>
          <p:cNvSpPr txBox="1">
            <a:spLocks noChangeArrowheads="1"/>
          </p:cNvSpPr>
          <p:nvPr/>
        </p:nvSpPr>
        <p:spPr bwMode="auto">
          <a:xfrm>
            <a:off x="722313" y="4449763"/>
            <a:ext cx="99060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Filtering:</a:t>
            </a:r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722313" y="4877528"/>
            <a:ext cx="5920210" cy="830997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readings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1.2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0.5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12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1.8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9.0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5.3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good_readings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r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readings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if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r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Arial" panose="020B0604020202020204" pitchFamily="34" charset="0"/>
              </a:rPr>
              <a:t> </a:t>
            </a:r>
            <a:endParaRPr lang="en-US" altLang="uk-UA" sz="1600" dirty="0" smtClean="0">
              <a:latin typeface="Arial" panose="020B0604020202020204" pitchFamily="34" charset="0"/>
            </a:endParaRPr>
          </a:p>
          <a:p>
            <a:r>
              <a:rPr lang="en-US" altLang="uk-UA" sz="1600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altLang="uk-UA" sz="1600" dirty="0" smtClean="0">
                <a:latin typeface="Courier New" pitchFamily="49" charset="0"/>
                <a:cs typeface="Courier New" pitchFamily="49" charset="0"/>
              </a:rPr>
              <a:t>rint(</a:t>
            </a:r>
            <a:r>
              <a:rPr lang="en-US" altLang="uk-UA" sz="1600" dirty="0" err="1" smtClean="0">
                <a:latin typeface="Courier New" pitchFamily="49" charset="0"/>
                <a:cs typeface="Courier New" pitchFamily="49" charset="0"/>
              </a:rPr>
              <a:t>good_readings</a:t>
            </a:r>
            <a:r>
              <a:rPr lang="en-US" altLang="uk-UA" sz="1600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altLang="uk-UA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577431" y="1155296"/>
            <a:ext cx="4220869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b="1" dirty="0">
                <a:latin typeface="+mn-lt"/>
                <a:cs typeface="+mn-cs"/>
              </a:rPr>
              <a:t>List </a:t>
            </a:r>
            <a:r>
              <a:rPr lang="en-US" b="1" dirty="0" smtClean="0">
                <a:latin typeface="+mn-lt"/>
                <a:cs typeface="+mn-cs"/>
              </a:rPr>
              <a:t>Comprehensions</a:t>
            </a:r>
            <a:r>
              <a:rPr lang="uk-UA" b="1" dirty="0" smtClean="0">
                <a:latin typeface="+mn-lt"/>
                <a:cs typeface="+mn-cs"/>
              </a:rPr>
              <a:t> </a:t>
            </a:r>
            <a:r>
              <a:rPr lang="en-US" b="1" dirty="0" smtClean="0"/>
              <a:t>are a kind of </a:t>
            </a:r>
            <a:r>
              <a:rPr lang="en-US" b="1" dirty="0"/>
              <a:t>syntactic </a:t>
            </a:r>
            <a:r>
              <a:rPr lang="en-US" b="1" dirty="0" smtClean="0"/>
              <a:t>sugar allow </a:t>
            </a:r>
            <a:r>
              <a:rPr lang="en-US" b="1" dirty="0"/>
              <a:t>us </a:t>
            </a:r>
            <a:r>
              <a:rPr lang="en-US" b="1" dirty="0">
                <a:latin typeface="+mn-lt"/>
                <a:cs typeface="+mn-cs"/>
              </a:rPr>
              <a:t>to do all sorts of things</a:t>
            </a:r>
            <a:r>
              <a:rPr lang="en-US" dirty="0" smtClean="0">
                <a:latin typeface="+mn-lt"/>
                <a:cs typeface="+mn-cs"/>
              </a:rPr>
              <a:t>:</a:t>
            </a:r>
            <a:endParaRPr lang="uk-UA" dirty="0" smtClean="0">
              <a:latin typeface="+mn-lt"/>
              <a:cs typeface="+mn-cs"/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>
              <a:latin typeface="+mn-lt"/>
              <a:cs typeface="+mn-cs"/>
            </a:endParaRP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>
                <a:latin typeface="+mn-lt"/>
                <a:cs typeface="+mn-cs"/>
              </a:rPr>
              <a:t>Single-function single-line </a:t>
            </a:r>
            <a:r>
              <a:rPr lang="en-US" dirty="0" smtClean="0">
                <a:latin typeface="+mn-lt"/>
                <a:cs typeface="+mn-cs"/>
              </a:rPr>
              <a:t>code. </a:t>
            </a:r>
            <a:endParaRPr lang="uk-UA" dirty="0" smtClean="0">
              <a:latin typeface="+mn-lt"/>
              <a:cs typeface="+mn-cs"/>
            </a:endParaRP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latin typeface="+mn-lt"/>
                <a:cs typeface="+mn-cs"/>
              </a:rPr>
              <a:t>Apply </a:t>
            </a:r>
            <a:r>
              <a:rPr lang="en-US" dirty="0">
                <a:latin typeface="+mn-lt"/>
                <a:cs typeface="+mn-cs"/>
              </a:rPr>
              <a:t>a function to each item of an </a:t>
            </a:r>
            <a:r>
              <a:rPr lang="en-US" dirty="0" err="1" smtClean="0">
                <a:latin typeface="+mn-lt"/>
                <a:cs typeface="+mn-cs"/>
              </a:rPr>
              <a:t>iterable</a:t>
            </a:r>
            <a:r>
              <a:rPr lang="en-US" dirty="0" smtClean="0"/>
              <a:t>.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latin typeface="+mn-lt"/>
                <a:cs typeface="+mn-cs"/>
              </a:rPr>
              <a:t>Filter </a:t>
            </a:r>
            <a:r>
              <a:rPr lang="en-US" dirty="0">
                <a:latin typeface="+mn-lt"/>
                <a:cs typeface="+mn-cs"/>
              </a:rPr>
              <a:t>using </a:t>
            </a:r>
            <a:r>
              <a:rPr lang="en-US" dirty="0" smtClean="0">
                <a:latin typeface="+mn-lt"/>
                <a:cs typeface="+mn-cs"/>
              </a:rPr>
              <a:t>conditionals.</a:t>
            </a:r>
            <a:endParaRPr lang="uk-UA" dirty="0" smtClean="0">
              <a:latin typeface="+mn-lt"/>
              <a:cs typeface="+mn-cs"/>
            </a:endParaRP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latin typeface="+mn-lt"/>
                <a:cs typeface="+mn-cs"/>
              </a:rPr>
              <a:t>Cleanly </a:t>
            </a:r>
            <a:r>
              <a:rPr lang="en-US" dirty="0">
                <a:latin typeface="+mn-lt"/>
                <a:cs typeface="+mn-cs"/>
              </a:rPr>
              <a:t>nest loops</a:t>
            </a:r>
          </a:p>
          <a:p>
            <a:pPr marL="285750" indent="-285750" fontAlgn="auto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  <a:defRPr/>
            </a:pPr>
            <a:endParaRPr lang="en-US" dirty="0">
              <a:latin typeface="+mn-lt"/>
              <a:cs typeface="+mn-cs"/>
            </a:endParaRPr>
          </a:p>
        </p:txBody>
      </p:sp>
      <p:sp>
        <p:nvSpPr>
          <p:cNvPr id="9" name="Rectangle 1"/>
          <p:cNvSpPr>
            <a:spLocks noChangeArrowheads="1"/>
          </p:cNvSpPr>
          <p:nvPr/>
        </p:nvSpPr>
        <p:spPr bwMode="auto">
          <a:xfrm>
            <a:off x="722313" y="2264201"/>
            <a:ext cx="5492209" cy="1323439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vec1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vec2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-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5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dot_mul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u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u, v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zip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vec1, vec2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err="1" smtClean="0">
                <a:latin typeface="Courier New" panose="02070309020205020404" pitchFamily="49" charset="0"/>
                <a:cs typeface="Courier New" panose="02070309020205020404" pitchFamily="49" charset="0"/>
              </a:rPr>
              <a:t>dot_prod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sz="16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sum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dot_mul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sz="1600" dirty="0">
                <a:latin typeface="Arial" panose="020B0604020202020204" pitchFamily="34" charset="0"/>
              </a:rPr>
              <a:t> </a:t>
            </a:r>
            <a:endParaRPr lang="en-US" altLang="uk-UA" sz="1600" dirty="0" smtClean="0">
              <a:latin typeface="Arial" panose="020B0604020202020204" pitchFamily="34" charset="0"/>
            </a:endParaRPr>
          </a:p>
          <a:p>
            <a:r>
              <a:rPr lang="en-US" altLang="uk-UA" sz="1600" dirty="0">
                <a:latin typeface="Courier New" pitchFamily="49" charset="0"/>
                <a:cs typeface="Courier New" pitchFamily="49" charset="0"/>
              </a:rPr>
              <a:t>p</a:t>
            </a:r>
            <a:r>
              <a:rPr lang="en-US" altLang="uk-UA" sz="1600" dirty="0" smtClean="0">
                <a:latin typeface="Courier New" pitchFamily="49" charset="0"/>
                <a:cs typeface="Courier New" pitchFamily="49" charset="0"/>
              </a:rPr>
              <a:t>rint(</a:t>
            </a:r>
            <a:r>
              <a:rPr lang="en-US" altLang="uk-UA" sz="1600" dirty="0" err="1" smtClean="0">
                <a:latin typeface="Courier New" pitchFamily="49" charset="0"/>
                <a:cs typeface="Courier New" pitchFamily="49" charset="0"/>
              </a:rPr>
              <a:t>dot_prod</a:t>
            </a:r>
            <a:r>
              <a:rPr lang="en-US" altLang="uk-UA" sz="1600" dirty="0" smtClean="0">
                <a:latin typeface="Courier New" pitchFamily="49" charset="0"/>
                <a:cs typeface="Courier New" pitchFamily="49" charset="0"/>
              </a:rPr>
              <a:t>)</a:t>
            </a:r>
            <a:endParaRPr lang="en-US" altLang="uk-UA" sz="1600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0" name="Rectangle 1"/>
          <p:cNvSpPr>
            <a:spLocks noChangeArrowheads="1"/>
          </p:cNvSpPr>
          <p:nvPr/>
        </p:nvSpPr>
        <p:spPr bwMode="auto">
          <a:xfrm>
            <a:off x="722313" y="3725230"/>
            <a:ext cx="4134465" cy="584775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power 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= 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i*i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i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smtClean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range(10)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/>
            </a:r>
            <a:b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sz="1600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print(power)</a:t>
            </a:r>
            <a:endParaRPr lang="en-US" altLang="uk-UA" sz="16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23765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function zip and list comprehension</a:t>
            </a:r>
            <a:endParaRPr lang="uk-UA" dirty="0"/>
          </a:p>
        </p:txBody>
      </p:sp>
      <p:pic>
        <p:nvPicPr>
          <p:cNvPr id="2050" name="Picture 2" descr="C:\Users\LoVe\Desktop\My_Lecture\Lect_10\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5607" y="1191210"/>
            <a:ext cx="5172521" cy="19177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:\Users\LoVe\Desktop\My_Lecture\Lect_10\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16" y="3582864"/>
            <a:ext cx="4371953" cy="19203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:\Users\LoVe\Desktop\My_Lecture\Lect_10\4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5103" y="3582864"/>
            <a:ext cx="5073527" cy="18351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LoVe\Desktop\My_Lecture\Lect_10\1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25416" y="1191210"/>
            <a:ext cx="4512421" cy="1961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946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solidFill>
            <a:srgbClr val="25286E"/>
          </a:solidFill>
        </p:spPr>
        <p:txBody>
          <a:bodyPr/>
          <a:lstStyle/>
          <a:p>
            <a:r>
              <a:rPr lang="en-US" dirty="0" smtClean="0">
                <a:solidFill>
                  <a:srgbClr val="25286E"/>
                </a:solidFill>
              </a:rPr>
              <a:t>The function zip and list comprehension</a:t>
            </a:r>
            <a:endParaRPr lang="uk-UA" dirty="0">
              <a:solidFill>
                <a:srgbClr val="25286E"/>
              </a:solidFill>
            </a:endParaRPr>
          </a:p>
        </p:txBody>
      </p:sp>
      <p:sp>
        <p:nvSpPr>
          <p:cNvPr id="2" name="Прямоугольник 1"/>
          <p:cNvSpPr/>
          <p:nvPr/>
        </p:nvSpPr>
        <p:spPr>
          <a:xfrm>
            <a:off x="6578991" y="1614659"/>
            <a:ext cx="4337538" cy="369331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s = 'abcd'</a:t>
            </a:r>
          </a:p>
          <a:p>
            <a:r>
              <a:rPr lang="en-US" dirty="0"/>
              <a:t>t = (10, 20, 30)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g=[(s[i], t[i]) for i in range(</a:t>
            </a:r>
            <a:r>
              <a:rPr lang="en-US" dirty="0" err="1"/>
              <a:t>len</a:t>
            </a:r>
            <a:r>
              <a:rPr lang="en-US" dirty="0"/>
              <a:t>(s)-1)] 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for item in g:</a:t>
            </a:r>
          </a:p>
          <a:p>
            <a:r>
              <a:rPr lang="en-US" dirty="0" smtClean="0"/>
              <a:t>   print(item)</a:t>
            </a:r>
          </a:p>
          <a:p>
            <a:endParaRPr lang="en-US" dirty="0"/>
          </a:p>
          <a:p>
            <a:r>
              <a:rPr lang="en-US" dirty="0" smtClean="0"/>
              <a:t>&gt;&gt;&gt; (</a:t>
            </a:r>
            <a:r>
              <a:rPr lang="en-US" dirty="0"/>
              <a:t>'a', 10)</a:t>
            </a:r>
          </a:p>
          <a:p>
            <a:r>
              <a:rPr lang="en-US" dirty="0" smtClean="0"/>
              <a:t>&gt;&gt;&gt; (</a:t>
            </a:r>
            <a:r>
              <a:rPr lang="en-US" dirty="0"/>
              <a:t>'b', 20)</a:t>
            </a:r>
          </a:p>
          <a:p>
            <a:r>
              <a:rPr lang="en-US" dirty="0" smtClean="0"/>
              <a:t>&gt;&gt;&gt; (</a:t>
            </a:r>
            <a:r>
              <a:rPr lang="en-US" dirty="0"/>
              <a:t>'c', 30)</a:t>
            </a:r>
          </a:p>
          <a:p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6" name="Прямоугольник 5"/>
          <p:cNvSpPr/>
          <p:nvPr/>
        </p:nvSpPr>
        <p:spPr>
          <a:xfrm>
            <a:off x="1048044" y="1609189"/>
            <a:ext cx="4283611" cy="3416320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wrap="square">
            <a:spAutoFit/>
          </a:bodyPr>
          <a:lstStyle/>
          <a:p>
            <a:r>
              <a:rPr lang="en-US" dirty="0"/>
              <a:t>s = 'abcd'</a:t>
            </a:r>
          </a:p>
          <a:p>
            <a:r>
              <a:rPr lang="en-US" dirty="0"/>
              <a:t>t = (10, 20, 30)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g=zip(</a:t>
            </a:r>
            <a:r>
              <a:rPr lang="en-US" dirty="0" err="1"/>
              <a:t>s,t</a:t>
            </a:r>
            <a:r>
              <a:rPr lang="en-US" dirty="0"/>
              <a:t>)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for item in g:</a:t>
            </a:r>
          </a:p>
          <a:p>
            <a:r>
              <a:rPr lang="en-US" dirty="0" smtClean="0"/>
              <a:t>    print(item)</a:t>
            </a:r>
          </a:p>
          <a:p>
            <a:endParaRPr lang="en-US" dirty="0"/>
          </a:p>
          <a:p>
            <a:r>
              <a:rPr lang="en-US" dirty="0"/>
              <a:t>&gt;&gt;&gt; ('a', 10)</a:t>
            </a:r>
          </a:p>
          <a:p>
            <a:r>
              <a:rPr lang="en-US" dirty="0"/>
              <a:t>&gt;&gt;&gt; ('b', 20)</a:t>
            </a:r>
          </a:p>
          <a:p>
            <a:r>
              <a:rPr lang="en-US" dirty="0"/>
              <a:t>&gt;&gt;&gt; ('c', 30)</a:t>
            </a:r>
          </a:p>
          <a:p>
            <a:endParaRPr lang="en-US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48044" y="1055191"/>
            <a:ext cx="98942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z</a:t>
            </a:r>
            <a:r>
              <a:rPr lang="en-US" b="1" dirty="0" smtClean="0"/>
              <a:t>ip:</a:t>
            </a:r>
            <a:endParaRPr lang="en-US" b="1" dirty="0"/>
          </a:p>
        </p:txBody>
      </p:sp>
      <p:sp>
        <p:nvSpPr>
          <p:cNvPr id="9" name="Прямоугольник 8"/>
          <p:cNvSpPr/>
          <p:nvPr/>
        </p:nvSpPr>
        <p:spPr>
          <a:xfrm>
            <a:off x="6462968" y="1055191"/>
            <a:ext cx="384751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list </a:t>
            </a:r>
            <a:r>
              <a:rPr lang="en-US" b="1" dirty="0" smtClean="0"/>
              <a:t>comprehension: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6044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ambda </a:t>
            </a:r>
            <a:r>
              <a:rPr lang="en-US" dirty="0"/>
              <a:t>vs. </a:t>
            </a:r>
            <a:r>
              <a:rPr lang="en-US" dirty="0" err="1"/>
              <a:t>def</a:t>
            </a:r>
            <a:endParaRPr lang="uk-UA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88168" y="2963444"/>
            <a:ext cx="5148263" cy="36988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fnName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altLang="uk-UA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r>
              <a:rPr lang="en-US" altLang="uk-UA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]: expression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416559" y="2963444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685799" y="3830203"/>
            <a:ext cx="3212432" cy="646331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b="1" dirty="0" err="1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def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 add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x, y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:</a:t>
            </a:r>
            <a:b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</a:b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    </a:t>
            </a:r>
            <a:r>
              <a:rPr lang="en-US" altLang="uk-UA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return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 x + </a:t>
            </a:r>
            <a:r>
              <a:rPr lang="en-US" altLang="uk-UA" dirty="0" smtClean="0">
                <a:latin typeface="Courier New" panose="02070309020205020404" pitchFamily="49" charset="0"/>
                <a:cs typeface="Courier New" panose="02070309020205020404" pitchFamily="49" charset="0"/>
              </a:rPr>
              <a:t>y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062" y="3828267"/>
            <a:ext cx="3420152" cy="49381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</p:pic>
      <p:sp>
        <p:nvSpPr>
          <p:cNvPr id="12" name="Right Arrow 11"/>
          <p:cNvSpPr/>
          <p:nvPr/>
        </p:nvSpPr>
        <p:spPr>
          <a:xfrm>
            <a:off x="4162299" y="3852923"/>
            <a:ext cx="1407694" cy="444505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Rectangle 12"/>
          <p:cNvSpPr/>
          <p:nvPr/>
        </p:nvSpPr>
        <p:spPr>
          <a:xfrm>
            <a:off x="416559" y="935172"/>
            <a:ext cx="11511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def</a:t>
            </a:r>
            <a:r>
              <a:rPr lang="en-US" b="1" dirty="0" smtClean="0"/>
              <a:t> -</a:t>
            </a:r>
            <a:r>
              <a:rPr lang="en-US" dirty="0" smtClean="0"/>
              <a:t> </a:t>
            </a:r>
            <a:r>
              <a:rPr lang="en-US" dirty="0"/>
              <a:t>is a keyword that doesn't return anything and creates a 'name' in the local namespace.</a:t>
            </a:r>
          </a:p>
          <a:p>
            <a:r>
              <a:rPr lang="en-US" b="1" dirty="0"/>
              <a:t>lambda</a:t>
            </a:r>
            <a:r>
              <a:rPr lang="en-US" dirty="0"/>
              <a:t> </a:t>
            </a:r>
            <a:r>
              <a:rPr lang="en-US" dirty="0" smtClean="0"/>
              <a:t>- is </a:t>
            </a:r>
            <a:r>
              <a:rPr lang="en-US" dirty="0"/>
              <a:t>a keyword that returns a function object and does not create a 'name' in the local namespace.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6559" y="1886862"/>
            <a:ext cx="116029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def</a:t>
            </a:r>
            <a:r>
              <a:rPr lang="en-US" dirty="0" smtClean="0"/>
              <a:t> - can </a:t>
            </a:r>
            <a:r>
              <a:rPr lang="en-US" dirty="0"/>
              <a:t>contain any python code</a:t>
            </a:r>
          </a:p>
          <a:p>
            <a:r>
              <a:rPr lang="en-US" b="1" dirty="0"/>
              <a:t>l</a:t>
            </a:r>
            <a:r>
              <a:rPr lang="en-US" b="1" dirty="0" smtClean="0"/>
              <a:t>ambda</a:t>
            </a:r>
            <a:r>
              <a:rPr lang="en-US" dirty="0" smtClean="0"/>
              <a:t> - </a:t>
            </a:r>
            <a:r>
              <a:rPr lang="en-US" dirty="0"/>
              <a:t>has to evaluate to an expression, and can thus not contain statements like print, import, raise, </a:t>
            </a:r>
            <a:r>
              <a:rPr lang="en-US" dirty="0" smtClean="0"/>
              <a:t>... </a:t>
            </a:r>
            <a:endParaRPr lang="uk-UA" dirty="0"/>
          </a:p>
        </p:txBody>
      </p:sp>
      <p:sp>
        <p:nvSpPr>
          <p:cNvPr id="15" name="Rectangle 14"/>
          <p:cNvSpPr/>
          <p:nvPr/>
        </p:nvSpPr>
        <p:spPr>
          <a:xfrm>
            <a:off x="544820" y="4973405"/>
            <a:ext cx="9818137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So… why use lambda</a:t>
            </a:r>
            <a:r>
              <a:rPr lang="en-US" b="1" dirty="0" smtClean="0"/>
              <a:t>?</a:t>
            </a:r>
          </a:p>
          <a:p>
            <a:r>
              <a:rPr lang="en-US" dirty="0"/>
              <a:t>U</a:t>
            </a:r>
            <a:r>
              <a:rPr lang="en-US" dirty="0" smtClean="0"/>
              <a:t>sually </a:t>
            </a:r>
            <a:r>
              <a:rPr lang="en-US" dirty="0"/>
              <a:t>for scenarios when you need to pass a function as a parameter into another </a:t>
            </a:r>
            <a:r>
              <a:rPr lang="en-US" dirty="0" smtClean="0"/>
              <a:t>function.</a:t>
            </a:r>
            <a:r>
              <a:rPr lang="en-US" dirty="0"/>
              <a:t> 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For example when we are using </a:t>
            </a:r>
            <a:r>
              <a:rPr lang="en-US" b="1" dirty="0"/>
              <a:t>map</a:t>
            </a:r>
            <a:r>
              <a:rPr lang="en-US" b="1" dirty="0" smtClean="0"/>
              <a:t>(),</a:t>
            </a:r>
            <a:r>
              <a:rPr lang="en-US" dirty="0" smtClean="0"/>
              <a:t> </a:t>
            </a:r>
            <a:r>
              <a:rPr lang="en-US" b="1" dirty="0"/>
              <a:t>filter</a:t>
            </a:r>
            <a:r>
              <a:rPr lang="en-US" b="1" dirty="0" smtClean="0"/>
              <a:t>() and reduce() </a:t>
            </a:r>
            <a:r>
              <a:rPr lang="en-US" dirty="0" smtClean="0"/>
              <a:t>…</a:t>
            </a:r>
            <a:endParaRPr lang="uk-UA" b="1" dirty="0"/>
          </a:p>
        </p:txBody>
      </p:sp>
    </p:spTree>
    <p:extLst>
      <p:ext uri="{BB962C8B-B14F-4D97-AF65-F5344CB8AC3E}">
        <p14:creationId xmlns:p14="http://schemas.microsoft.com/office/powerpoint/2010/main" val="136154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</a:t>
            </a:r>
            <a:r>
              <a:rPr lang="en-US" dirty="0" smtClean="0"/>
              <a:t>ambda </a:t>
            </a:r>
            <a:r>
              <a:rPr lang="en-US" dirty="0"/>
              <a:t>vs. </a:t>
            </a:r>
            <a:r>
              <a:rPr lang="en-US" dirty="0" err="1"/>
              <a:t>def</a:t>
            </a:r>
            <a:endParaRPr lang="uk-UA" dirty="0"/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1588168" y="2963444"/>
            <a:ext cx="5148263" cy="36988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fnName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] = </a:t>
            </a:r>
            <a:r>
              <a:rPr lang="en-US" altLang="uk-UA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[</a:t>
            </a:r>
            <a:r>
              <a:rPr lang="en-US" altLang="uk-UA" dirty="0" err="1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args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]: expression</a:t>
            </a:r>
            <a:endParaRPr lang="en-US" altLang="uk-UA" dirty="0">
              <a:latin typeface="Arial" panose="020B0604020202020204" pitchFamily="34" charset="0"/>
            </a:endParaRPr>
          </a:p>
        </p:txBody>
      </p:sp>
      <p:sp>
        <p:nvSpPr>
          <p:cNvPr id="5" name="TextBox 10"/>
          <p:cNvSpPr txBox="1">
            <a:spLocks noChangeArrowheads="1"/>
          </p:cNvSpPr>
          <p:nvPr/>
        </p:nvSpPr>
        <p:spPr bwMode="auto">
          <a:xfrm>
            <a:off x="416559" y="2963444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416559" y="3553205"/>
            <a:ext cx="3212432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s-ES" b="1" dirty="0">
                <a:latin typeface="Courier New" pitchFamily="49" charset="0"/>
                <a:cs typeface="Courier New" pitchFamily="49" charset="0"/>
              </a:rPr>
              <a:t>def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f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y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):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</a:t>
            </a:r>
            <a:endParaRPr lang="es-E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s-E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b="1" dirty="0" smtClean="0">
                <a:latin typeface="Courier New" pitchFamily="49" charset="0"/>
                <a:cs typeface="Courier New" pitchFamily="49" charset="0"/>
              </a:rPr>
              <a:t>   if</a:t>
            </a:r>
            <a:r>
              <a:rPr lang="es-E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(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y 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==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None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):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</a:t>
            </a:r>
            <a:endParaRPr lang="es-E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s-E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dirty="0" smtClean="0">
                <a:latin typeface="Courier New" pitchFamily="49" charset="0"/>
                <a:cs typeface="Courier New" pitchFamily="49" charset="0"/>
              </a:rPr>
              <a:t>       y 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=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1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 </a:t>
            </a:r>
            <a:endParaRPr lang="es-ES" dirty="0" smtClean="0">
              <a:latin typeface="Courier New" pitchFamily="49" charset="0"/>
              <a:cs typeface="Courier New" pitchFamily="49" charset="0"/>
            </a:endParaRPr>
          </a:p>
          <a:p>
            <a:r>
              <a:rPr lang="es-ES" b="1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b="1" dirty="0" smtClean="0">
                <a:latin typeface="Courier New" pitchFamily="49" charset="0"/>
                <a:cs typeface="Courier New" pitchFamily="49" charset="0"/>
              </a:rPr>
              <a:t>   return</a:t>
            </a:r>
            <a:r>
              <a:rPr lang="es-ES" dirty="0" smtClean="0">
                <a:latin typeface="Courier New" pitchFamily="49" charset="0"/>
                <a:cs typeface="Courier New" pitchFamily="49" charset="0"/>
              </a:rPr>
              <a:t> 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x</a:t>
            </a:r>
            <a:r>
              <a:rPr lang="es-ES" b="1" dirty="0">
                <a:latin typeface="Courier New" pitchFamily="49" charset="0"/>
                <a:cs typeface="Courier New" pitchFamily="49" charset="0"/>
              </a:rPr>
              <a:t>*</a:t>
            </a:r>
            <a:r>
              <a:rPr lang="es-ES" dirty="0">
                <a:latin typeface="Courier New" pitchFamily="49" charset="0"/>
                <a:cs typeface="Courier New" pitchFamily="49" charset="0"/>
              </a:rPr>
              <a:t>y</a:t>
            </a:r>
            <a:endParaRPr lang="en-US" altLang="uk-UA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2" name="Right Arrow 11"/>
          <p:cNvSpPr/>
          <p:nvPr/>
        </p:nvSpPr>
        <p:spPr>
          <a:xfrm>
            <a:off x="3741535" y="3931116"/>
            <a:ext cx="1407694" cy="444505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uk-UA"/>
          </a:p>
        </p:txBody>
      </p:sp>
      <p:sp>
        <p:nvSpPr>
          <p:cNvPr id="13" name="Rectangle 12"/>
          <p:cNvSpPr/>
          <p:nvPr/>
        </p:nvSpPr>
        <p:spPr>
          <a:xfrm>
            <a:off x="416559" y="935172"/>
            <a:ext cx="1151191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def</a:t>
            </a:r>
            <a:r>
              <a:rPr lang="en-US" b="1" dirty="0" smtClean="0"/>
              <a:t> -</a:t>
            </a:r>
            <a:r>
              <a:rPr lang="en-US" dirty="0" smtClean="0"/>
              <a:t> </a:t>
            </a:r>
            <a:r>
              <a:rPr lang="en-US" dirty="0"/>
              <a:t>is a keyword that doesn't return anything and creates a 'name' in the local namespace.</a:t>
            </a:r>
          </a:p>
          <a:p>
            <a:r>
              <a:rPr lang="en-US" b="1" dirty="0"/>
              <a:t>lambda</a:t>
            </a:r>
            <a:r>
              <a:rPr lang="en-US" dirty="0"/>
              <a:t> </a:t>
            </a:r>
            <a:r>
              <a:rPr lang="en-US" dirty="0" smtClean="0"/>
              <a:t>- is </a:t>
            </a:r>
            <a:r>
              <a:rPr lang="en-US" dirty="0"/>
              <a:t>a keyword that returns a function object and does not create a 'name' in the local namespace.</a:t>
            </a:r>
          </a:p>
        </p:txBody>
      </p:sp>
      <p:sp>
        <p:nvSpPr>
          <p:cNvPr id="14" name="Rectangle 13"/>
          <p:cNvSpPr/>
          <p:nvPr/>
        </p:nvSpPr>
        <p:spPr>
          <a:xfrm>
            <a:off x="416559" y="1886862"/>
            <a:ext cx="116029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 smtClean="0"/>
              <a:t>def</a:t>
            </a:r>
            <a:r>
              <a:rPr lang="en-US" dirty="0" smtClean="0"/>
              <a:t> - can </a:t>
            </a:r>
            <a:r>
              <a:rPr lang="en-US" dirty="0"/>
              <a:t>contain any python code</a:t>
            </a:r>
          </a:p>
          <a:p>
            <a:r>
              <a:rPr lang="en-US" b="1" dirty="0"/>
              <a:t>l</a:t>
            </a:r>
            <a:r>
              <a:rPr lang="en-US" b="1" dirty="0" smtClean="0"/>
              <a:t>ambda</a:t>
            </a:r>
            <a:r>
              <a:rPr lang="en-US" dirty="0" smtClean="0"/>
              <a:t> - </a:t>
            </a:r>
            <a:r>
              <a:rPr lang="en-US" dirty="0"/>
              <a:t>has to evaluate to an expression, and can thus not contain statements like print, import, raise, </a:t>
            </a:r>
            <a:r>
              <a:rPr lang="en-US" dirty="0" smtClean="0"/>
              <a:t>... </a:t>
            </a:r>
            <a:endParaRPr lang="uk-UA" dirty="0"/>
          </a:p>
        </p:txBody>
      </p:sp>
      <p:sp>
        <p:nvSpPr>
          <p:cNvPr id="16" name="Rectangle 1"/>
          <p:cNvSpPr>
            <a:spLocks noChangeArrowheads="1"/>
          </p:cNvSpPr>
          <p:nvPr/>
        </p:nvSpPr>
        <p:spPr bwMode="auto">
          <a:xfrm>
            <a:off x="5233181" y="3968813"/>
            <a:ext cx="5936567" cy="369332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b="1" dirty="0">
                <a:latin typeface="Courier New" pitchFamily="49" charset="0"/>
                <a:cs typeface="Courier New" pitchFamily="49" charset="0"/>
              </a:rPr>
              <a:t>lambda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x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,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y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: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dirty="0" smtClean="0">
                <a:latin typeface="Courier New" pitchFamily="49" charset="0"/>
                <a:cs typeface="Courier New" pitchFamily="49" charset="0"/>
              </a:rPr>
              <a:t>x</a:t>
            </a:r>
            <a:r>
              <a:rPr lang="en-US" b="1" dirty="0" smtClean="0">
                <a:latin typeface="Courier New" pitchFamily="49" charset="0"/>
                <a:cs typeface="Courier New" pitchFamily="49" charset="0"/>
              </a:rPr>
              <a:t>*(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y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if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y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is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not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None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else</a:t>
            </a:r>
            <a:r>
              <a:rPr lang="en-US" dirty="0">
                <a:latin typeface="Courier New" pitchFamily="49" charset="0"/>
                <a:cs typeface="Courier New" pitchFamily="49" charset="0"/>
              </a:rPr>
              <a:t> </a:t>
            </a:r>
            <a:r>
              <a:rPr lang="en-US" b="1" dirty="0">
                <a:latin typeface="Courier New" pitchFamily="49" charset="0"/>
                <a:cs typeface="Courier New" pitchFamily="49" charset="0"/>
              </a:rPr>
              <a:t>1)</a:t>
            </a:r>
            <a:endParaRPr lang="en-US" altLang="uk-UA" dirty="0">
              <a:latin typeface="Courier New" pitchFamily="49" charset="0"/>
              <a:cs typeface="Courier New" pitchFamily="49" charset="0"/>
            </a:endParaRPr>
          </a:p>
        </p:txBody>
      </p:sp>
      <p:sp>
        <p:nvSpPr>
          <p:cNvPr id="18" name="Rectangle 13"/>
          <p:cNvSpPr/>
          <p:nvPr/>
        </p:nvSpPr>
        <p:spPr>
          <a:xfrm>
            <a:off x="371022" y="4965342"/>
            <a:ext cx="1160298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Lambda expressions are convenient for defining not very complex functions, which are then passed on to other functions.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383818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b="1" dirty="0" smtClean="0"/>
              <a:t>Map</a:t>
            </a:r>
            <a:r>
              <a:rPr lang="en-US" altLang="uk-UA" dirty="0"/>
              <a:t>, Filter and Reduce</a:t>
            </a:r>
            <a:endParaRPr lang="uk-UA" dirty="0"/>
          </a:p>
        </p:txBody>
      </p:sp>
      <p:sp>
        <p:nvSpPr>
          <p:cNvPr id="4" name="TextBox 4"/>
          <p:cNvSpPr txBox="1">
            <a:spLocks noChangeArrowheads="1"/>
          </p:cNvSpPr>
          <p:nvPr/>
        </p:nvSpPr>
        <p:spPr bwMode="auto">
          <a:xfrm>
            <a:off x="614461" y="2344738"/>
            <a:ext cx="3219450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Compare to list comprehension:</a:t>
            </a:r>
          </a:p>
        </p:txBody>
      </p:sp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614461" y="2833327"/>
            <a:ext cx="5673725" cy="3381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0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4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3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1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  <a:r>
              <a:rPr lang="en-US" altLang="uk-UA" sz="1600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614461" y="3288073"/>
            <a:ext cx="7713971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fake_lottery_numbers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[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for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n 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US" altLang="uk-UA" sz="1600" dirty="0" smtClean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sz="1600" dirty="0">
                <a:latin typeface="Arial" panose="020B0604020202020204" pitchFamily="34" charset="0"/>
              </a:rPr>
              <a:t>[0, 8, 6, 4, 6, 2]</a:t>
            </a: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614461" y="3989457"/>
            <a:ext cx="8331127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fake_lottery_numbers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altLang="uk-UA" sz="1600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altLang="uk-UA" sz="1600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sz="1600" b="1" dirty="0">
                <a:solidFill>
                  <a:srgbClr val="FF77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lambda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n: </a:t>
            </a:r>
            <a:r>
              <a:rPr lang="en-US" altLang="uk-UA" sz="1600" dirty="0">
                <a:solidFill>
                  <a:srgbClr val="FF45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2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*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n, 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sz="1600" dirty="0" smtClean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</a:p>
          <a:p>
            <a:r>
              <a:rPr lang="en-US" altLang="uk-UA" sz="1600" dirty="0" smtClean="0">
                <a:latin typeface="Arial" panose="020B0604020202020204" pitchFamily="34" charset="0"/>
              </a:rPr>
              <a:t> </a:t>
            </a:r>
            <a:r>
              <a:rPr lang="en-US" altLang="uk-UA" sz="1600" dirty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sz="1600" dirty="0">
                <a:latin typeface="Arial" panose="020B0604020202020204" pitchFamily="34" charset="0"/>
              </a:rPr>
              <a:t>[0, 8, 6, 4, 6, 2</a:t>
            </a:r>
            <a:r>
              <a:rPr lang="en-US" altLang="uk-UA" sz="1600" dirty="0" smtClean="0">
                <a:latin typeface="Arial" panose="020B0604020202020204" pitchFamily="34" charset="0"/>
              </a:rPr>
              <a:t>]</a:t>
            </a:r>
            <a:endParaRPr lang="en-US" altLang="uk-UA" sz="1600" dirty="0">
              <a:latin typeface="Arial" panose="020B0604020202020204" pitchFamily="34" charset="0"/>
            </a:endParaRPr>
          </a:p>
        </p:txBody>
      </p:sp>
      <p:sp>
        <p:nvSpPr>
          <p:cNvPr id="9" name="TextBox 13"/>
          <p:cNvSpPr txBox="1">
            <a:spLocks noChangeArrowheads="1"/>
          </p:cNvSpPr>
          <p:nvPr/>
        </p:nvSpPr>
        <p:spPr bwMode="auto">
          <a:xfrm>
            <a:off x="685800" y="1705650"/>
            <a:ext cx="847725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/>
              <a:t>Syntax:</a:t>
            </a:r>
          </a:p>
        </p:txBody>
      </p:sp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1736196" y="1705650"/>
            <a:ext cx="4935538" cy="369888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  <a:extLst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result = </a:t>
            </a:r>
            <a:r>
              <a:rPr lang="en-US" altLang="uk-UA" b="1" dirty="0">
                <a:solidFill>
                  <a:srgbClr val="008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map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aFunction</a:t>
            </a:r>
            <a:r>
              <a:rPr lang="en-US" altLang="uk-UA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dirty="0" err="1">
                <a:latin typeface="Courier New" panose="02070309020205020404" pitchFamily="49" charset="0"/>
                <a:cs typeface="Courier New" panose="02070309020205020404" pitchFamily="49" charset="0"/>
              </a:rPr>
              <a:t>aSequence</a:t>
            </a:r>
            <a:r>
              <a:rPr lang="en-US" altLang="uk-UA" dirty="0">
                <a:solidFill>
                  <a:srgbClr val="00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r>
              <a:rPr lang="en-US" altLang="uk-UA" dirty="0">
                <a:latin typeface="Arial" panose="020B0604020202020204" pitchFamily="34" charset="0"/>
              </a:rPr>
              <a:t> </a:t>
            </a:r>
          </a:p>
        </p:txBody>
      </p:sp>
      <p:sp>
        <p:nvSpPr>
          <p:cNvPr id="11" name="Rectangle 3"/>
          <p:cNvSpPr>
            <a:spLocks noChangeArrowheads="1"/>
          </p:cNvSpPr>
          <p:nvPr/>
        </p:nvSpPr>
        <p:spPr bwMode="auto">
          <a:xfrm>
            <a:off x="669605" y="5149632"/>
            <a:ext cx="5985934" cy="5847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int_to_str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 map(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str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altLang="uk-U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winning_lottery_numbers</a:t>
            </a:r>
            <a:r>
              <a:rPr lang="en-US" altLang="uk-U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 </a:t>
            </a:r>
            <a:endParaRPr lang="en-US" altLang="uk-UA" sz="1600" dirty="0" smtClean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altLang="uk-UA" sz="1600" dirty="0" smtClean="0">
                <a:solidFill>
                  <a:srgbClr val="66CC66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&gt;&gt;&gt; </a:t>
            </a:r>
            <a:r>
              <a:rPr lang="en-US" altLang="uk-UA" sz="1600" dirty="0">
                <a:latin typeface="Arial" panose="020B0604020202020204" pitchFamily="34" charset="0"/>
              </a:rPr>
              <a:t>['0', '4', '3', '2', '3', '1']</a:t>
            </a:r>
          </a:p>
        </p:txBody>
      </p:sp>
      <p:sp>
        <p:nvSpPr>
          <p:cNvPr id="2" name="Rectangle 1"/>
          <p:cNvSpPr/>
          <p:nvPr/>
        </p:nvSpPr>
        <p:spPr>
          <a:xfrm>
            <a:off x="685800" y="1185119"/>
            <a:ext cx="10682275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map</a:t>
            </a:r>
            <a:r>
              <a:rPr lang="en-US" dirty="0" smtClean="0"/>
              <a:t> </a:t>
            </a:r>
            <a:r>
              <a:rPr lang="en-US" dirty="0"/>
              <a:t>applies a function to all the items in </a:t>
            </a:r>
            <a:r>
              <a:rPr lang="en-US" dirty="0" smtClean="0"/>
              <a:t>a sequence.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63095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uk-UA" b="1" dirty="0" smtClean="0"/>
              <a:t>Map</a:t>
            </a:r>
            <a:r>
              <a:rPr lang="en-US" altLang="uk-UA" dirty="0"/>
              <a:t>, Filter and Reduce</a:t>
            </a:r>
            <a:endParaRPr lang="uk-UA" dirty="0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1527484" y="1439474"/>
            <a:ext cx="5630067" cy="1754326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import</a:t>
            </a:r>
            <a:r>
              <a:rPr lang="en-US" dirty="0">
                <a:latin typeface="Consolas" panose="020B0609020204030204" pitchFamily="49" charset="0"/>
              </a:rPr>
              <a:t> random</a:t>
            </a:r>
          </a:p>
          <a:p>
            <a:r>
              <a:rPr lang="en-US" dirty="0">
                <a:latin typeface="Consolas" panose="020B0609020204030204" pitchFamily="49" charset="0"/>
              </a:rPr>
              <a:t>names = [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'Sam'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'Don'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'Sid'</a:t>
            </a:r>
            <a:r>
              <a:rPr lang="en-US" dirty="0">
                <a:latin typeface="Consolas" panose="020B0609020204030204" pitchFamily="49" charset="0"/>
              </a:rPr>
              <a:t>] </a:t>
            </a:r>
          </a:p>
          <a:p>
            <a:r>
              <a:rPr lang="en-US" dirty="0" err="1">
                <a:latin typeface="Consolas" panose="020B0609020204030204" pitchFamily="49" charset="0"/>
              </a:rPr>
              <a:t>code_names</a:t>
            </a:r>
            <a:r>
              <a:rPr lang="en-US" dirty="0"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'Iron'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'Batman'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'Capitan'</a:t>
            </a:r>
            <a:r>
              <a:rPr lang="en-US" dirty="0">
                <a:latin typeface="Consolas" panose="020B0609020204030204" pitchFamily="49" charset="0"/>
              </a:rPr>
              <a:t>] </a:t>
            </a:r>
          </a:p>
          <a:p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for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 err="1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70C0"/>
                </a:solidFill>
                <a:latin typeface="Consolas" panose="020B0609020204030204" pitchFamily="49" charset="0"/>
              </a:rPr>
              <a:t>in</a:t>
            </a:r>
            <a:r>
              <a:rPr lang="en-US" dirty="0">
                <a:latin typeface="Consolas" panose="020B0609020204030204" pitchFamily="49" charset="0"/>
              </a:rPr>
              <a:t> range(</a:t>
            </a:r>
            <a:r>
              <a:rPr lang="en-US" dirty="0" err="1">
                <a:latin typeface="Consolas" panose="020B0609020204030204" pitchFamily="49" charset="0"/>
              </a:rPr>
              <a:t>len</a:t>
            </a:r>
            <a:r>
              <a:rPr lang="en-US" dirty="0">
                <a:latin typeface="Consolas" panose="020B0609020204030204" pitchFamily="49" charset="0"/>
              </a:rPr>
              <a:t>(names)): </a:t>
            </a:r>
          </a:p>
          <a:p>
            <a:r>
              <a:rPr lang="en-US" dirty="0" smtClean="0">
                <a:latin typeface="Consolas" panose="020B0609020204030204" pitchFamily="49" charset="0"/>
              </a:rPr>
              <a:t>    names[</a:t>
            </a:r>
            <a:r>
              <a:rPr lang="en-US" dirty="0" err="1" smtClean="0">
                <a:latin typeface="Consolas" panose="020B0609020204030204" pitchFamily="49" charset="0"/>
              </a:rPr>
              <a:t>i</a:t>
            </a:r>
            <a:r>
              <a:rPr lang="en-US" dirty="0">
                <a:latin typeface="Consolas" panose="020B0609020204030204" pitchFamily="49" charset="0"/>
              </a:rPr>
              <a:t>] = </a:t>
            </a:r>
            <a:r>
              <a:rPr lang="en-US" dirty="0" err="1">
                <a:latin typeface="Consolas" panose="020B0609020204030204" pitchFamily="49" charset="0"/>
              </a:rPr>
              <a:t>random.choice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code_names</a:t>
            </a:r>
            <a:r>
              <a:rPr lang="en-US" dirty="0">
                <a:latin typeface="Consolas" panose="020B0609020204030204" pitchFamily="49" charset="0"/>
              </a:rPr>
              <a:t>) </a:t>
            </a:r>
          </a:p>
          <a:p>
            <a:r>
              <a:rPr lang="en-US" dirty="0">
                <a:latin typeface="Consolas" panose="020B0609020204030204" pitchFamily="49" charset="0"/>
              </a:rPr>
              <a:t>print(names)</a:t>
            </a:r>
          </a:p>
        </p:txBody>
      </p:sp>
      <p:sp>
        <p:nvSpPr>
          <p:cNvPr id="2" name="Rectangle 1"/>
          <p:cNvSpPr/>
          <p:nvPr/>
        </p:nvSpPr>
        <p:spPr>
          <a:xfrm>
            <a:off x="614461" y="1003344"/>
            <a:ext cx="18260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w</a:t>
            </a:r>
            <a:r>
              <a:rPr lang="en-US" b="1" dirty="0" smtClean="0"/>
              <a:t>ithout map</a:t>
            </a:r>
            <a:endParaRPr lang="uk-UA" dirty="0"/>
          </a:p>
        </p:txBody>
      </p:sp>
      <p:sp>
        <p:nvSpPr>
          <p:cNvPr id="12" name="Rectangle 11"/>
          <p:cNvSpPr/>
          <p:nvPr/>
        </p:nvSpPr>
        <p:spPr>
          <a:xfrm>
            <a:off x="614461" y="3467514"/>
            <a:ext cx="182604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smtClean="0"/>
              <a:t>with map</a:t>
            </a:r>
            <a:endParaRPr lang="uk-UA" dirty="0"/>
          </a:p>
        </p:txBody>
      </p:sp>
      <p:sp>
        <p:nvSpPr>
          <p:cNvPr id="13" name="Rectangle 2"/>
          <p:cNvSpPr>
            <a:spLocks noChangeArrowheads="1"/>
          </p:cNvSpPr>
          <p:nvPr/>
        </p:nvSpPr>
        <p:spPr bwMode="auto">
          <a:xfrm>
            <a:off x="1527484" y="3798615"/>
            <a:ext cx="6740820" cy="1477328"/>
          </a:xfrm>
          <a:prstGeom prst="rect">
            <a:avLst/>
          </a:prstGeom>
          <a:noFill/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dirty="0">
                <a:solidFill>
                  <a:srgbClr val="0070C0"/>
                </a:solidFill>
              </a:rPr>
              <a:t>import</a:t>
            </a:r>
            <a:r>
              <a:rPr lang="en-US" dirty="0"/>
              <a:t> random </a:t>
            </a:r>
            <a:endParaRPr lang="en-US" dirty="0" smtClean="0"/>
          </a:p>
          <a:p>
            <a:r>
              <a:rPr lang="en-US" dirty="0" smtClean="0"/>
              <a:t>names </a:t>
            </a:r>
            <a:r>
              <a:rPr lang="en-US" dirty="0"/>
              <a:t>= </a:t>
            </a:r>
            <a:r>
              <a:rPr lang="en-US" dirty="0">
                <a:latin typeface="Consolas" panose="020B0609020204030204" pitchFamily="49" charset="0"/>
              </a:rPr>
              <a:t>[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'Sam'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'Don'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'Sid</a:t>
            </a:r>
            <a:r>
              <a:rPr lang="en-US" dirty="0" smtClean="0">
                <a:solidFill>
                  <a:srgbClr val="C00000"/>
                </a:solidFill>
                <a:latin typeface="Consolas" panose="020B0609020204030204" pitchFamily="49" charset="0"/>
              </a:rPr>
              <a:t>'</a:t>
            </a:r>
            <a:r>
              <a:rPr lang="en-US" dirty="0" smtClean="0">
                <a:latin typeface="Consolas" panose="020B0609020204030204" pitchFamily="49" charset="0"/>
              </a:rPr>
              <a:t>]</a:t>
            </a:r>
            <a:endParaRPr lang="uk-UA" dirty="0" smtClean="0">
              <a:latin typeface="Consolas" panose="020B0609020204030204" pitchFamily="49" charset="0"/>
            </a:endParaRPr>
          </a:p>
          <a:p>
            <a:r>
              <a:rPr lang="en-US" dirty="0" err="1">
                <a:latin typeface="Consolas" panose="020B0609020204030204" pitchFamily="49" charset="0"/>
              </a:rPr>
              <a:t>code_names</a:t>
            </a:r>
            <a:r>
              <a:rPr lang="en-US" dirty="0">
                <a:latin typeface="Consolas" panose="020B0609020204030204" pitchFamily="49" charset="0"/>
              </a:rPr>
              <a:t> = [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'Iron'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'Batman'</a:t>
            </a:r>
            <a:r>
              <a:rPr lang="en-US" dirty="0">
                <a:latin typeface="Consolas" panose="020B0609020204030204" pitchFamily="49" charset="0"/>
              </a:rPr>
              <a:t>, </a:t>
            </a:r>
            <a:r>
              <a:rPr lang="en-US" dirty="0">
                <a:solidFill>
                  <a:srgbClr val="C00000"/>
                </a:solidFill>
                <a:latin typeface="Consolas" panose="020B0609020204030204" pitchFamily="49" charset="0"/>
              </a:rPr>
              <a:t>'Capitan'</a:t>
            </a:r>
            <a:r>
              <a:rPr lang="en-US" dirty="0">
                <a:latin typeface="Consolas" panose="020B0609020204030204" pitchFamily="49" charset="0"/>
              </a:rPr>
              <a:t>] </a:t>
            </a:r>
            <a:endParaRPr lang="en-US" dirty="0" smtClean="0"/>
          </a:p>
          <a:p>
            <a:r>
              <a:rPr lang="en-US" dirty="0" err="1" smtClean="0"/>
              <a:t>secret_names</a:t>
            </a:r>
            <a:r>
              <a:rPr lang="en-US" dirty="0" smtClean="0"/>
              <a:t> </a:t>
            </a:r>
            <a:r>
              <a:rPr lang="en-US" dirty="0"/>
              <a:t>= map(</a:t>
            </a:r>
            <a:r>
              <a:rPr lang="en-US" dirty="0">
                <a:solidFill>
                  <a:srgbClr val="0070C0"/>
                </a:solidFill>
              </a:rPr>
              <a:t>lambda</a:t>
            </a:r>
            <a:r>
              <a:rPr lang="en-US" dirty="0"/>
              <a:t> x: </a:t>
            </a:r>
            <a:r>
              <a:rPr lang="en-US" dirty="0" err="1" smtClean="0"/>
              <a:t>random.choice</a:t>
            </a:r>
            <a:r>
              <a:rPr lang="en-US" dirty="0">
                <a:latin typeface="Consolas" panose="020B0609020204030204" pitchFamily="49" charset="0"/>
              </a:rPr>
              <a:t>(</a:t>
            </a:r>
            <a:r>
              <a:rPr lang="en-US" dirty="0" err="1">
                <a:latin typeface="Consolas" panose="020B0609020204030204" pitchFamily="49" charset="0"/>
              </a:rPr>
              <a:t>code_names</a:t>
            </a:r>
            <a:r>
              <a:rPr lang="uk-UA" dirty="0" smtClean="0"/>
              <a:t>), </a:t>
            </a:r>
            <a:r>
              <a:rPr lang="en-US" dirty="0"/>
              <a:t>names</a:t>
            </a:r>
            <a:r>
              <a:rPr lang="en-US" dirty="0" smtClean="0"/>
              <a:t>)</a:t>
            </a:r>
            <a:endParaRPr lang="uk-UA" dirty="0" smtClean="0"/>
          </a:p>
          <a:p>
            <a:r>
              <a:rPr lang="en-US" dirty="0"/>
              <a:t>print(list(</a:t>
            </a:r>
            <a:r>
              <a:rPr lang="en-US" dirty="0" err="1"/>
              <a:t>secret_names</a:t>
            </a:r>
            <a:r>
              <a:rPr lang="en-US" dirty="0"/>
              <a:t>))</a:t>
            </a:r>
          </a:p>
        </p:txBody>
      </p:sp>
      <p:sp>
        <p:nvSpPr>
          <p:cNvPr id="14" name="Rectangle 2"/>
          <p:cNvSpPr>
            <a:spLocks noChangeArrowheads="1"/>
          </p:cNvSpPr>
          <p:nvPr/>
        </p:nvSpPr>
        <p:spPr bwMode="auto">
          <a:xfrm>
            <a:off x="6283120" y="5308030"/>
            <a:ext cx="5376793" cy="3693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['Capitan', 'Iron', 'Iron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']   </a:t>
            </a:r>
            <a:r>
              <a:rPr lang="en-US" altLang="uk-UA" dirty="0" smtClean="0">
                <a:solidFill>
                  <a:srgbClr val="00B05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#random</a:t>
            </a:r>
            <a:endParaRPr lang="en-US" altLang="uk-UA" dirty="0">
              <a:solidFill>
                <a:srgbClr val="00B050"/>
              </a:solidFill>
              <a:latin typeface="Consolas" panose="020B0609020204030204" pitchFamily="49" charset="0"/>
            </a:endParaRPr>
          </a:p>
        </p:txBody>
      </p:sp>
      <p:sp>
        <p:nvSpPr>
          <p:cNvPr id="15" name="Rectangle 2"/>
          <p:cNvSpPr>
            <a:spLocks noChangeArrowheads="1"/>
          </p:cNvSpPr>
          <p:nvPr/>
        </p:nvSpPr>
        <p:spPr bwMode="auto">
          <a:xfrm>
            <a:off x="6283120" y="3346512"/>
            <a:ext cx="5376793" cy="369332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Gill Sans MT" panose="020B0502020104020203" pitchFamily="34" charset="0"/>
              </a:defRPr>
            </a:lvl9pPr>
          </a:lstStyle>
          <a:p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&gt;&gt;&gt; [</a:t>
            </a:r>
            <a:r>
              <a:rPr lang="en-US" altLang="uk-UA" dirty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'Batman', 'Capitan', 'Iron</a:t>
            </a:r>
            <a:r>
              <a:rPr lang="en-US" altLang="uk-UA" dirty="0" smtClean="0">
                <a:solidFill>
                  <a:schemeClr val="accent4">
                    <a:lumMod val="10000"/>
                  </a:schemeClr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'] </a:t>
            </a:r>
            <a:r>
              <a:rPr lang="en-US" altLang="uk-UA" dirty="0">
                <a:solidFill>
                  <a:srgbClr val="00B050"/>
                </a:solidFill>
                <a:latin typeface="Consolas" panose="020B0609020204030204" pitchFamily="49" charset="0"/>
                <a:cs typeface="Courier New" panose="02070309020205020404" pitchFamily="49" charset="0"/>
              </a:rPr>
              <a:t>#random</a:t>
            </a:r>
            <a:endParaRPr lang="en-US" altLang="uk-UA" dirty="0">
              <a:solidFill>
                <a:schemeClr val="accent4">
                  <a:lumMod val="10000"/>
                </a:schemeClr>
              </a:solidFill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5164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3A1340B-3A1B-4156-ADE3-51DF6C2C795D}">
  <ds:schemaRefs>
    <ds:schemaRef ds:uri="http://purl.org/dc/elements/1.1/"/>
    <ds:schemaRef ds:uri="http://schemas.microsoft.com/office/2006/metadata/properties"/>
    <ds:schemaRef ds:uri="835f28f2-30f1-4728-84d2-86d96e143488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purl.org/dc/dcmitype/"/>
    <ds:schemaRef ds:uri="http://schemas.microsoft.com/office/infopath/2007/PartnerControls"/>
    <ds:schemaRef ds:uri="341e6018-ac0a-4dfb-8409-db9e0d25502e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1856</TotalTime>
  <Words>2667</Words>
  <Application>Microsoft Office PowerPoint</Application>
  <PresentationFormat>Widescreen</PresentationFormat>
  <Paragraphs>415</Paragraphs>
  <Slides>25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25</vt:i4>
      </vt:variant>
    </vt:vector>
  </HeadingPairs>
  <TitlesOfParts>
    <vt:vector size="37" baseType="lpstr">
      <vt:lpstr>Tahoma</vt:lpstr>
      <vt:lpstr>Open Sans</vt:lpstr>
      <vt:lpstr>Courier New</vt:lpstr>
      <vt:lpstr>Segoe UI</vt:lpstr>
      <vt:lpstr>Arial</vt:lpstr>
      <vt:lpstr>Consolas</vt:lpstr>
      <vt:lpstr>Gill Sans MT</vt:lpstr>
      <vt:lpstr>Calibri Light</vt:lpstr>
      <vt:lpstr>Proxima Nova Black</vt:lpstr>
      <vt:lpstr>Calibri</vt:lpstr>
      <vt:lpstr>DARK THEME</vt:lpstr>
      <vt:lpstr>LIGHT-THEME</vt:lpstr>
      <vt:lpstr>DECORATORS and GENERATORS</vt:lpstr>
      <vt:lpstr>List Comprehensions</vt:lpstr>
      <vt:lpstr>Multi-variablefunctions in a single line using zip</vt:lpstr>
      <vt:lpstr>The function zip and list comprehension</vt:lpstr>
      <vt:lpstr>The function zip and list comprehension</vt:lpstr>
      <vt:lpstr>lambda vs. def</vt:lpstr>
      <vt:lpstr>lambda vs. def</vt:lpstr>
      <vt:lpstr>Map, Filter and Reduce</vt:lpstr>
      <vt:lpstr>Map, Filter and Reduce</vt:lpstr>
      <vt:lpstr>Map, Filter and Reduce</vt:lpstr>
      <vt:lpstr>Map, Filter and Reduce</vt:lpstr>
      <vt:lpstr>Map, Filter and Reduce</vt:lpstr>
      <vt:lpstr>Python Iterators</vt:lpstr>
      <vt:lpstr>Python Iterators</vt:lpstr>
      <vt:lpstr>Create an Iterator</vt:lpstr>
      <vt:lpstr>StopIteration</vt:lpstr>
      <vt:lpstr>Generator expressions</vt:lpstr>
      <vt:lpstr>Generator</vt:lpstr>
      <vt:lpstr>Python Generators with a Loop</vt:lpstr>
      <vt:lpstr>Decorators</vt:lpstr>
      <vt:lpstr>Decorating Functions with Parameters</vt:lpstr>
      <vt:lpstr>Decorating Functions with Parameters</vt:lpstr>
      <vt:lpstr>Chaining Decorators in Python</vt:lpstr>
      <vt:lpstr>More questions ?</vt:lpstr>
      <vt:lpstr>THANK YOU 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Viktoriya user</dc:creator>
  <cp:lastModifiedBy>Liubov Koliasa</cp:lastModifiedBy>
  <cp:revision>158</cp:revision>
  <dcterms:created xsi:type="dcterms:W3CDTF">2018-03-13T18:17:09Z</dcterms:created>
  <dcterms:modified xsi:type="dcterms:W3CDTF">2019-10-17T12:50:49Z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

<file path=docProps/thumbnail.jpeg>
</file>